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9" r:id="rId4"/>
    <p:sldId id="260" r:id="rId5"/>
    <p:sldId id="261" r:id="rId6"/>
    <p:sldId id="262" r:id="rId7"/>
    <p:sldId id="263" r:id="rId8"/>
    <p:sldId id="264" r:id="rId9"/>
    <p:sldId id="265" r:id="rId10"/>
    <p:sldId id="266" r:id="rId11"/>
    <p:sldId id="279" r:id="rId12"/>
    <p:sldId id="267" r:id="rId13"/>
    <p:sldId id="268" r:id="rId14"/>
    <p:sldId id="269" r:id="rId15"/>
    <p:sldId id="270" r:id="rId16"/>
    <p:sldId id="271" r:id="rId17"/>
    <p:sldId id="293" r:id="rId18"/>
    <p:sldId id="272" r:id="rId19"/>
    <p:sldId id="273" r:id="rId20"/>
    <p:sldId id="274" r:id="rId21"/>
    <p:sldId id="275" r:id="rId22"/>
    <p:sldId id="276" r:id="rId23"/>
    <p:sldId id="277" r:id="rId24"/>
    <p:sldId id="278" r:id="rId25"/>
    <p:sldId id="280" r:id="rId26"/>
    <p:sldId id="281" r:id="rId27"/>
    <p:sldId id="282" r:id="rId28"/>
    <p:sldId id="283" r:id="rId29"/>
    <p:sldId id="284" r:id="rId30"/>
    <p:sldId id="286" r:id="rId31"/>
    <p:sldId id="285" r:id="rId32"/>
    <p:sldId id="287" r:id="rId33"/>
    <p:sldId id="288" r:id="rId34"/>
    <p:sldId id="289" r:id="rId35"/>
    <p:sldId id="291" r:id="rId36"/>
    <p:sldId id="292" r:id="rId37"/>
    <p:sldId id="290"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8" d="100"/>
          <a:sy n="118" d="100"/>
        </p:scale>
        <p:origin x="-1434" y="-2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9D2BB01F-D90C-4B25-BB25-74E549A4382F}" type="datetimeFigureOut">
              <a:rPr lang="en-US" smtClean="0"/>
              <a:pPr/>
              <a:t>9/3/2015</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90450047-B0CB-4586-9965-5B34FE62E32B}"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D2BB01F-D90C-4B25-BB25-74E549A4382F}" type="datetimeFigureOut">
              <a:rPr lang="en-US" smtClean="0"/>
              <a:pPr/>
              <a:t>9/3/2015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0450047-B0CB-4586-9965-5B34FE62E3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D2BB01F-D90C-4B25-BB25-74E549A4382F}" type="datetimeFigureOut">
              <a:rPr lang="en-US" smtClean="0"/>
              <a:pPr/>
              <a:t>9/3/2015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0450047-B0CB-4586-9965-5B34FE62E3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D2BB01F-D90C-4B25-BB25-74E549A4382F}" type="datetimeFigureOut">
              <a:rPr lang="en-US" smtClean="0"/>
              <a:pPr/>
              <a:t>9/3/2015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0450047-B0CB-4586-9965-5B34FE62E3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9D2BB01F-D90C-4B25-BB25-74E549A4382F}" type="datetimeFigureOut">
              <a:rPr lang="en-US" smtClean="0"/>
              <a:pPr/>
              <a:t>9/3/2015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0450047-B0CB-4586-9965-5B34FE62E32B}"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D2BB01F-D90C-4B25-BB25-74E549A4382F}" type="datetimeFigureOut">
              <a:rPr lang="en-US" smtClean="0"/>
              <a:pPr/>
              <a:t>9/3/2015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0450047-B0CB-4586-9965-5B34FE62E3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9D2BB01F-D90C-4B25-BB25-74E549A4382F}" type="datetimeFigureOut">
              <a:rPr lang="en-US" smtClean="0"/>
              <a:pPr/>
              <a:t>9/3/2015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90450047-B0CB-4586-9965-5B34FE62E32B}"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9D2BB01F-D90C-4B25-BB25-74E549A4382F}" type="datetimeFigureOut">
              <a:rPr lang="en-US" smtClean="0"/>
              <a:pPr/>
              <a:t>9/3/2015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90450047-B0CB-4586-9965-5B34FE62E3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9D2BB01F-D90C-4B25-BB25-74E549A4382F}" type="datetimeFigureOut">
              <a:rPr lang="en-US" smtClean="0"/>
              <a:pPr/>
              <a:t>9/3/2015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90450047-B0CB-4586-9965-5B34FE62E3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D2BB01F-D90C-4B25-BB25-74E549A4382F}" type="datetimeFigureOut">
              <a:rPr lang="en-US" smtClean="0"/>
              <a:pPr/>
              <a:t>9/3/2015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0450047-B0CB-4586-9965-5B34FE62E3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9D2BB01F-D90C-4B25-BB25-74E549A4382F}" type="datetimeFigureOut">
              <a:rPr lang="en-US" smtClean="0"/>
              <a:pPr/>
              <a:t>9/3/2015</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90450047-B0CB-4586-9965-5B34FE62E3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9D2BB01F-D90C-4B25-BB25-74E549A4382F}" type="datetimeFigureOut">
              <a:rPr lang="en-US" smtClean="0"/>
              <a:pPr/>
              <a:t>9/3/2015</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90450047-B0CB-4586-9965-5B34FE62E3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Making Mercy a Verb</a:t>
            </a:r>
            <a:endParaRPr lang="en-US" dirty="0"/>
          </a:p>
        </p:txBody>
      </p:sp>
      <p:sp>
        <p:nvSpPr>
          <p:cNvPr id="3" name="Subtitle 2"/>
          <p:cNvSpPr>
            <a:spLocks noGrp="1"/>
          </p:cNvSpPr>
          <p:nvPr>
            <p:ph type="subTitle" idx="1"/>
          </p:nvPr>
        </p:nvSpPr>
        <p:spPr/>
        <p:txBody>
          <a:bodyPr/>
          <a:lstStyle/>
          <a:p>
            <a:r>
              <a:rPr lang="en-US" dirty="0" smtClean="0"/>
              <a:t>Mercy in </a:t>
            </a:r>
            <a:r>
              <a:rPr lang="en-US" dirty="0" err="1" smtClean="0"/>
              <a:t>Evangelii</a:t>
            </a:r>
            <a:r>
              <a:rPr lang="en-US" dirty="0" smtClean="0"/>
              <a:t> </a:t>
            </a:r>
            <a:r>
              <a:rPr lang="en-US" dirty="0" err="1" smtClean="0"/>
              <a:t>Gaudium</a:t>
            </a:r>
            <a:endParaRPr lang="en-US" dirty="0" smtClean="0"/>
          </a:p>
          <a:p>
            <a:endParaRPr lang="en-US" dirty="0"/>
          </a:p>
        </p:txBody>
      </p:sp>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Mercy is the </a:t>
            </a:r>
            <a:r>
              <a:rPr lang="en-US" i="1" dirty="0" smtClean="0"/>
              <a:t>Being</a:t>
            </a:r>
            <a:r>
              <a:rPr lang="en-US" dirty="0" smtClean="0"/>
              <a:t> of God</a:t>
            </a:r>
            <a:endParaRPr lang="en-US" dirty="0"/>
          </a:p>
        </p:txBody>
      </p:sp>
      <p:sp>
        <p:nvSpPr>
          <p:cNvPr id="3" name="Content Placeholder 2"/>
          <p:cNvSpPr>
            <a:spLocks noGrp="1"/>
          </p:cNvSpPr>
          <p:nvPr>
            <p:ph idx="1"/>
          </p:nvPr>
        </p:nvSpPr>
        <p:spPr/>
        <p:txBody>
          <a:bodyPr>
            <a:normAutofit lnSpcReduction="10000"/>
          </a:bodyPr>
          <a:lstStyle/>
          <a:p>
            <a:r>
              <a:rPr lang="en-US" dirty="0" smtClean="0"/>
              <a:t>God never tires of forgiving us; we are the ones who tire of seeking his mercy…Time and time again he bears us on his shoulders. No one can strip us of the dignity bestowed upon us by this boundless and unfailing love. With a tenderness that never disappoints, but is always capable of restoring our joy, he makes it  possible for us to lift up our heads and start anew.</a:t>
            </a:r>
          </a:p>
          <a:p>
            <a:pPr lvl="2"/>
            <a:r>
              <a:rPr lang="en-US" dirty="0" smtClean="0"/>
              <a:t>E.G. 3</a:t>
            </a:r>
            <a:endParaRPr lang="en-US" dirty="0"/>
          </a:p>
        </p:txBody>
      </p:sp>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And therefore the greatest of all virtues</a:t>
            </a:r>
            <a:endParaRPr lang="en-US" sz="3200" dirty="0"/>
          </a:p>
        </p:txBody>
      </p:sp>
      <p:sp>
        <p:nvSpPr>
          <p:cNvPr id="3" name="Content Placeholder 2"/>
          <p:cNvSpPr>
            <a:spLocks noGrp="1"/>
          </p:cNvSpPr>
          <p:nvPr>
            <p:ph idx="1"/>
          </p:nvPr>
        </p:nvSpPr>
        <p:spPr/>
        <p:txBody>
          <a:bodyPr>
            <a:normAutofit fontScale="92500"/>
          </a:bodyPr>
          <a:lstStyle/>
          <a:p>
            <a:r>
              <a:rPr lang="en-US" dirty="0" smtClean="0"/>
              <a:t>“In itself mercy is the greatest of all virtues, since all the others revolve around it and, more than this, it makes up for their deficiencies. This is particular to the superior virtue, and as such it is proper to God to have mercy, through which his omnipotence is manifested to the greatest degree” </a:t>
            </a:r>
            <a:r>
              <a:rPr lang="en-US" sz="2600" dirty="0" smtClean="0"/>
              <a:t>(Thomas Aquinas, quoted in </a:t>
            </a:r>
            <a:r>
              <a:rPr lang="en-US" sz="2400" dirty="0" smtClean="0"/>
              <a:t>E.G. 37)</a:t>
            </a:r>
          </a:p>
          <a:p>
            <a:r>
              <a:rPr lang="en-US" dirty="0" smtClean="0"/>
              <a:t>Mercy is the criterion for ordering and integrating everything else: action and proclamation</a:t>
            </a:r>
            <a:endParaRPr lang="en-US" dirty="0"/>
          </a:p>
        </p:txBody>
      </p:sp>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r>
              <a:rPr lang="en-US" sz="3600" dirty="0" smtClean="0"/>
              <a:t>Mercy is not a precept, a rule or and idea </a:t>
            </a:r>
          </a:p>
          <a:p>
            <a:r>
              <a:rPr lang="en-US" sz="3600" dirty="0" smtClean="0"/>
              <a:t>It is the fruit of personal encounter, a reality that springs up within and between us…</a:t>
            </a:r>
            <a:endParaRPr lang="en-US" sz="3600" dirty="0"/>
          </a:p>
        </p:txBody>
      </p:sp>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r>
              <a:rPr lang="en-US" sz="3600" dirty="0" smtClean="0"/>
              <a:t>“…when everything is said and done, we are infinitely loved…”</a:t>
            </a:r>
          </a:p>
          <a:p>
            <a:pPr lvl="2"/>
            <a:r>
              <a:rPr lang="en-US" dirty="0" smtClean="0"/>
              <a:t>(E.G. 6)</a:t>
            </a:r>
          </a:p>
          <a:p>
            <a:pPr lvl="2"/>
            <a:endParaRPr lang="en-US" sz="3600" dirty="0" smtClean="0"/>
          </a:p>
          <a:p>
            <a:r>
              <a:rPr lang="en-US" sz="3600" dirty="0" smtClean="0"/>
              <a:t>(Everybody matters, absolutely)</a:t>
            </a:r>
          </a:p>
          <a:p>
            <a:pPr lvl="2">
              <a:buNone/>
            </a:pPr>
            <a:endParaRPr lang="en-US" dirty="0" smtClean="0"/>
          </a:p>
          <a:p>
            <a:endParaRPr lang="en-US" dirty="0" smtClean="0"/>
          </a:p>
          <a:p>
            <a:pPr>
              <a:buNone/>
            </a:pPr>
            <a:endParaRPr lang="en-US" dirty="0"/>
          </a:p>
        </p:txBody>
      </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Mercy is born of being loved</a:t>
            </a:r>
            <a:endParaRPr lang="en-US" sz="3600" dirty="0"/>
          </a:p>
        </p:txBody>
      </p:sp>
      <p:sp>
        <p:nvSpPr>
          <p:cNvPr id="3" name="Content Placeholder 2"/>
          <p:cNvSpPr>
            <a:spLocks noGrp="1"/>
          </p:cNvSpPr>
          <p:nvPr>
            <p:ph idx="1"/>
          </p:nvPr>
        </p:nvSpPr>
        <p:spPr/>
        <p:txBody>
          <a:bodyPr>
            <a:noAutofit/>
          </a:bodyPr>
          <a:lstStyle/>
          <a:p>
            <a:r>
              <a:rPr lang="en-US" sz="3200" dirty="0" smtClean="0"/>
              <a:t>Being loved first is what transforms us, frees us, shapes our hearts towards mercy:</a:t>
            </a:r>
          </a:p>
          <a:p>
            <a:endParaRPr lang="en-US" sz="3200" dirty="0" smtClean="0"/>
          </a:p>
          <a:p>
            <a:r>
              <a:rPr lang="en-US" sz="3200" dirty="0" smtClean="0"/>
              <a:t>“Being a Christian is not the result of an ethical choice or a lofty idea, but the encounter with an event, a person, which gives life a new horizon and a decisive direction” </a:t>
            </a:r>
            <a:r>
              <a:rPr lang="en-US" sz="2400" dirty="0" smtClean="0"/>
              <a:t>(Benedict XVI, quoted in E.G. 7)</a:t>
            </a:r>
            <a:endParaRPr lang="en-US" sz="2400" dirty="0"/>
          </a:p>
        </p:txBody>
      </p:sp>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Love impels us to mercy</a:t>
            </a:r>
            <a:endParaRPr lang="en-US" dirty="0"/>
          </a:p>
        </p:txBody>
      </p:sp>
      <p:sp>
        <p:nvSpPr>
          <p:cNvPr id="3" name="Content Placeholder 2"/>
          <p:cNvSpPr>
            <a:spLocks noGrp="1"/>
          </p:cNvSpPr>
          <p:nvPr>
            <p:ph idx="1"/>
          </p:nvPr>
        </p:nvSpPr>
        <p:spPr/>
        <p:txBody>
          <a:bodyPr>
            <a:normAutofit/>
          </a:bodyPr>
          <a:lstStyle/>
          <a:p>
            <a:r>
              <a:rPr lang="en-US" dirty="0" smtClean="0"/>
              <a:t>“An evangelising community knows that the Lord has taken the initiative, he has loved us first</a:t>
            </a:r>
          </a:p>
          <a:p>
            <a:r>
              <a:rPr lang="en-US" dirty="0" smtClean="0"/>
              <a:t>Therefore we can move forward, boldly take the initiative, go out to others…</a:t>
            </a:r>
          </a:p>
          <a:p>
            <a:r>
              <a:rPr lang="en-US" dirty="0" smtClean="0"/>
              <a:t>…seek those who those who have fallen away, stand at the crossroads and welcome the outcast…</a:t>
            </a:r>
          </a:p>
          <a:p>
            <a:pPr lvl="1"/>
            <a:r>
              <a:rPr lang="en-US" sz="2000" dirty="0" smtClean="0"/>
              <a:t>E.G. 24</a:t>
            </a:r>
            <a:endParaRPr lang="en-US" sz="2000" dirty="0"/>
          </a:p>
        </p:txBody>
      </p:sp>
    </p:spTree>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sz="3600" dirty="0" smtClean="0"/>
          </a:p>
          <a:p>
            <a:r>
              <a:rPr lang="en-US" sz="3600" dirty="0" smtClean="0"/>
              <a:t>“Such a community has an endless desire to show mercy, the fruit of it’s own experience of the power of the Father’s infinite mercy” </a:t>
            </a:r>
            <a:r>
              <a:rPr lang="en-US" sz="2400" dirty="0" smtClean="0"/>
              <a:t>E.G. 24</a:t>
            </a:r>
          </a:p>
          <a:p>
            <a:endParaRPr lang="en-US" dirty="0"/>
          </a:p>
        </p:txBody>
      </p:sp>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Mercy becomes a verb</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ransition spd="slow">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sz="3600" dirty="0" smtClean="0"/>
          </a:p>
          <a:p>
            <a:r>
              <a:rPr lang="en-US" sz="3600" dirty="0" smtClean="0"/>
              <a:t>“The Lord gets involved and he involves his own, as he kneels to wash their feet. He tells his disciples: “You will be blessed if you </a:t>
            </a:r>
            <a:r>
              <a:rPr lang="en-US" sz="3600" i="1" dirty="0" smtClean="0"/>
              <a:t>do</a:t>
            </a:r>
            <a:r>
              <a:rPr lang="en-US" sz="3600" dirty="0" smtClean="0"/>
              <a:t> this.” </a:t>
            </a:r>
          </a:p>
          <a:p>
            <a:pPr lvl="1"/>
            <a:r>
              <a:rPr lang="en-US" dirty="0" smtClean="0"/>
              <a:t>(John 13:17)</a:t>
            </a:r>
            <a:endParaRPr lang="en-US" dirty="0"/>
          </a:p>
        </p:txBody>
      </p:sp>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A community that has known mercy</a:t>
            </a:r>
            <a:endParaRPr lang="en-US" sz="3200" dirty="0"/>
          </a:p>
        </p:txBody>
      </p:sp>
      <p:sp>
        <p:nvSpPr>
          <p:cNvPr id="3" name="Content Placeholder 2"/>
          <p:cNvSpPr>
            <a:spLocks noGrp="1"/>
          </p:cNvSpPr>
          <p:nvPr>
            <p:ph idx="1"/>
          </p:nvPr>
        </p:nvSpPr>
        <p:spPr/>
        <p:txBody>
          <a:bodyPr>
            <a:normAutofit lnSpcReduction="10000"/>
          </a:bodyPr>
          <a:lstStyle/>
          <a:p>
            <a:r>
              <a:rPr lang="en-US" dirty="0" smtClean="0"/>
              <a:t>“…gets involved by word and deed in peoples’ daily lives; it bridges distances, it is willing to abase itself if necessary, and it embraces human life, touching the suffering flesh of Christ in others…is also supportive, standing by people at every step of the way…with patient expectation and apostolic endurance”</a:t>
            </a:r>
          </a:p>
          <a:p>
            <a:pPr marL="676656" lvl="3" indent="-342900">
              <a:spcBef>
                <a:spcPts val="700"/>
              </a:spcBef>
              <a:buClr>
                <a:schemeClr val="tx2"/>
              </a:buClr>
              <a:buSzPct val="95000"/>
              <a:buFont typeface="Wingdings"/>
              <a:buChar char=""/>
            </a:pPr>
            <a:r>
              <a:rPr lang="en-US" dirty="0" smtClean="0"/>
              <a:t>E.G. 24</a:t>
            </a:r>
          </a:p>
          <a:p>
            <a:endParaRPr lang="en-US" dirty="0" smtClean="0"/>
          </a:p>
          <a:p>
            <a:r>
              <a:rPr lang="en-US" dirty="0" smtClean="0"/>
              <a:t>The story of Romero…</a:t>
            </a:r>
          </a:p>
          <a:p>
            <a:endParaRPr lang="en-US" dirty="0"/>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a story of mercy…</a:t>
            </a:r>
            <a:endParaRPr lang="en-US" dirty="0"/>
          </a:p>
        </p:txBody>
      </p:sp>
      <p:sp>
        <p:nvSpPr>
          <p:cNvPr id="3" name="Content Placeholder 2"/>
          <p:cNvSpPr>
            <a:spLocks noGrp="1"/>
          </p:cNvSpPr>
          <p:nvPr>
            <p:ph idx="1"/>
          </p:nvPr>
        </p:nvSpPr>
        <p:spPr/>
        <p:txBody>
          <a:bodyPr/>
          <a:lstStyle/>
          <a:p>
            <a:endParaRPr lang="en-US" dirty="0" smtClean="0"/>
          </a:p>
          <a:p>
            <a:endParaRPr lang="en-US" dirty="0" smtClean="0"/>
          </a:p>
          <a:p>
            <a:r>
              <a:rPr lang="en-US" sz="4400" dirty="0" smtClean="0"/>
              <a:t>Jesus and the leper </a:t>
            </a:r>
          </a:p>
          <a:p>
            <a:pPr lvl="1"/>
            <a:r>
              <a:rPr lang="en-US" dirty="0" smtClean="0"/>
              <a:t>(Mark 1:40-45)</a:t>
            </a:r>
            <a:endParaRPr lang="en-US" dirty="0"/>
          </a:p>
        </p:txBody>
      </p:sp>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Mercy sits gently in the midst of failure</a:t>
            </a:r>
            <a:endParaRPr lang="en-US" sz="3200" dirty="0"/>
          </a:p>
        </p:txBody>
      </p:sp>
      <p:sp>
        <p:nvSpPr>
          <p:cNvPr id="3" name="Content Placeholder 2"/>
          <p:cNvSpPr>
            <a:spLocks noGrp="1"/>
          </p:cNvSpPr>
          <p:nvPr>
            <p:ph idx="1"/>
          </p:nvPr>
        </p:nvSpPr>
        <p:spPr/>
        <p:txBody>
          <a:bodyPr/>
          <a:lstStyle/>
          <a:p>
            <a:r>
              <a:rPr lang="en-US" dirty="0" smtClean="0"/>
              <a:t>As we have experienced, so we in our turn “accompany with mercy and patience” the struggling faltering steps of others toward wholeness:</a:t>
            </a:r>
          </a:p>
          <a:p>
            <a:r>
              <a:rPr lang="en-US" dirty="0" smtClean="0"/>
              <a:t>“A small step, in the midst of great human limitations, can be more pleasing to God than a life which appears outwardly in order but moves through the day without confronting great difficulties.” </a:t>
            </a:r>
            <a:r>
              <a:rPr lang="en-US" sz="2400" dirty="0" smtClean="0"/>
              <a:t>E.G. 44</a:t>
            </a:r>
            <a:endParaRPr lang="en-US" sz="2400" dirty="0"/>
          </a:p>
        </p:txBody>
      </p:sp>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3600" dirty="0" smtClean="0"/>
              <a:t>“Everyone needs to be touched by the comfort and attraction of God’s saving love, which is mysteriously at work in each person, above and beyond their faults and failings.”</a:t>
            </a:r>
          </a:p>
          <a:p>
            <a:pPr lvl="2"/>
            <a:r>
              <a:rPr lang="en-US" dirty="0" smtClean="0"/>
              <a:t>E.G. 44</a:t>
            </a:r>
            <a:endParaRPr lang="en-US" dirty="0"/>
          </a:p>
        </p:txBody>
      </p:sp>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476672"/>
            <a:ext cx="7772400" cy="914400"/>
          </a:xfrm>
        </p:spPr>
        <p:txBody>
          <a:bodyPr/>
          <a:lstStyle/>
          <a:p>
            <a:r>
              <a:rPr lang="en-US" sz="3600" dirty="0" smtClean="0"/>
              <a:t>Mercy is vulnerable, and costly</a:t>
            </a:r>
            <a:endParaRPr lang="en-US" sz="3600" dirty="0"/>
          </a:p>
        </p:txBody>
      </p:sp>
      <p:sp>
        <p:nvSpPr>
          <p:cNvPr id="3" name="Content Placeholder 2"/>
          <p:cNvSpPr>
            <a:spLocks noGrp="1"/>
          </p:cNvSpPr>
          <p:nvPr>
            <p:ph idx="1"/>
          </p:nvPr>
        </p:nvSpPr>
        <p:spPr/>
        <p:txBody>
          <a:bodyPr/>
          <a:lstStyle/>
          <a:p>
            <a:r>
              <a:rPr lang="en-US" dirty="0" smtClean="0"/>
              <a:t>Such a  community “never closes itself off, never retreats into its own security, never opts for rigidity and defensiveness.”  </a:t>
            </a:r>
            <a:r>
              <a:rPr lang="en-US" sz="2400" dirty="0" smtClean="0"/>
              <a:t>E.G. 45</a:t>
            </a:r>
          </a:p>
          <a:p>
            <a:endParaRPr lang="en-US" sz="2400" dirty="0" smtClean="0"/>
          </a:p>
          <a:p>
            <a:r>
              <a:rPr lang="en-US" dirty="0" smtClean="0"/>
              <a:t>“I prefer a Church which is bruised, hurting and dirty because it has been out on the streets, rather than a Church which is unhealthy from being confined and from clinging to its own security.” </a:t>
            </a:r>
            <a:r>
              <a:rPr lang="en-US" sz="2400" dirty="0" smtClean="0"/>
              <a:t>E.G.49</a:t>
            </a:r>
          </a:p>
        </p:txBody>
      </p:sp>
    </p:spTree>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“More than by fear of going astray, my hope is that we will be moved by the fear of remaining shut up within structures which give us a false sense of security, within rules which make us harsh judges, within habits which make us feel safe, while at our door people are starving and Jesus does not tire of saying to us: “Give them something to eat.”</a:t>
            </a:r>
          </a:p>
          <a:p>
            <a:pPr lvl="2"/>
            <a:r>
              <a:rPr lang="en-US" dirty="0" smtClean="0"/>
              <a:t>E.G. 49</a:t>
            </a:r>
            <a:endParaRPr lang="en-US" dirty="0"/>
          </a:p>
        </p:txBody>
      </p:sp>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cost of proactive mercy</a:t>
            </a:r>
            <a:endParaRPr lang="en-US" dirty="0"/>
          </a:p>
        </p:txBody>
      </p:sp>
      <p:sp>
        <p:nvSpPr>
          <p:cNvPr id="3" name="Content Placeholder 2"/>
          <p:cNvSpPr>
            <a:spLocks noGrp="1"/>
          </p:cNvSpPr>
          <p:nvPr>
            <p:ph idx="1"/>
          </p:nvPr>
        </p:nvSpPr>
        <p:spPr/>
        <p:txBody>
          <a:bodyPr/>
          <a:lstStyle/>
          <a:p>
            <a:endParaRPr lang="en-US" dirty="0" smtClean="0"/>
          </a:p>
          <a:p>
            <a:endParaRPr lang="en-US" dirty="0" smtClean="0"/>
          </a:p>
          <a:p>
            <a:r>
              <a:rPr lang="en-US" dirty="0" smtClean="0"/>
              <a:t>A second story of Romero…</a:t>
            </a:r>
            <a:endParaRPr lang="en-US" dirty="0"/>
          </a:p>
        </p:txBody>
      </p:sp>
    </p:spTree>
  </p:cSld>
  <p:clrMapOvr>
    <a:masterClrMapping/>
  </p:clrMapOvr>
  <p:transition spd="slow">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smtClean="0"/>
              <a:t>“Sometimes we are tempted to be that kind of Christian who keeps the Lord’s wounds at arm’s length. Yet Jesus wants us to touch human misery, to touch the suffering flesh of others…to enter it the reality of other people’s lives and know the power of tenderness. Whenever we do so, our lives become wonderfully complicated and we experience intensely what it is to be a people.” </a:t>
            </a:r>
            <a:r>
              <a:rPr lang="en-US" sz="2400" dirty="0" smtClean="0"/>
              <a:t>E.g. 270</a:t>
            </a:r>
            <a:endParaRPr lang="en-US" sz="2400" dirty="0"/>
          </a:p>
        </p:txBody>
      </p:sp>
    </p:spTree>
  </p:cSld>
  <p:clrMapOvr>
    <a:masterClrMapping/>
  </p:clrMapOvr>
  <p:transition spd="slow">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Mercy changes the world</a:t>
            </a:r>
            <a:endParaRPr lang="en-US" dirty="0"/>
          </a:p>
        </p:txBody>
      </p:sp>
      <p:sp>
        <p:nvSpPr>
          <p:cNvPr id="3" name="Content Placeholder 2"/>
          <p:cNvSpPr>
            <a:spLocks noGrp="1"/>
          </p:cNvSpPr>
          <p:nvPr>
            <p:ph idx="1"/>
          </p:nvPr>
        </p:nvSpPr>
        <p:spPr/>
        <p:txBody>
          <a:bodyPr>
            <a:normAutofit lnSpcReduction="10000"/>
          </a:bodyPr>
          <a:lstStyle/>
          <a:p>
            <a:r>
              <a:rPr lang="en-US" sz="3200" dirty="0" smtClean="0"/>
              <a:t>The “inseparable bond” between receiving the gospel and acting in love for our brothers and sisters “corresponds to the mercy which God has shown us.” </a:t>
            </a:r>
            <a:r>
              <a:rPr lang="en-US" sz="2400" dirty="0" smtClean="0"/>
              <a:t>E.G. 179</a:t>
            </a:r>
          </a:p>
          <a:p>
            <a:r>
              <a:rPr lang="en-US" sz="3200" dirty="0" smtClean="0"/>
              <a:t>“To the extent that God reigns within us, the life of society will be a setting for universal fraternity, justice, peace and dignity. Both Christian preaching and life are meant to have an impact on society.” </a:t>
            </a:r>
          </a:p>
          <a:p>
            <a:pPr lvl="2"/>
            <a:r>
              <a:rPr lang="en-US" dirty="0" smtClean="0"/>
              <a:t>E.G. 180</a:t>
            </a:r>
            <a:endParaRPr lang="en-US" dirty="0"/>
          </a:p>
        </p:txBody>
      </p:sp>
    </p:spTree>
  </p:cSld>
  <p:clrMapOvr>
    <a:masterClrMapping/>
  </p:clrMapOvr>
  <p:transition spd="slow">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Mercy changes the world</a:t>
            </a:r>
            <a:endParaRPr lang="en-US" dirty="0"/>
          </a:p>
        </p:txBody>
      </p:sp>
      <p:sp>
        <p:nvSpPr>
          <p:cNvPr id="3" name="Content Placeholder 2"/>
          <p:cNvSpPr>
            <a:spLocks noGrp="1"/>
          </p:cNvSpPr>
          <p:nvPr>
            <p:ph idx="1"/>
          </p:nvPr>
        </p:nvSpPr>
        <p:spPr/>
        <p:txBody>
          <a:bodyPr/>
          <a:lstStyle/>
          <a:p>
            <a:r>
              <a:rPr lang="en-US" dirty="0" smtClean="0"/>
              <a:t>“No one can demand that religion should be relegated to the inner sanctum of personal life, without influence on societal and national life.”</a:t>
            </a:r>
          </a:p>
          <a:p>
            <a:r>
              <a:rPr lang="en-US" dirty="0" smtClean="0"/>
              <a:t>“An authentic faith – which is never comfortable nor completely personal – always involves a deep desire to change the world.” </a:t>
            </a:r>
            <a:r>
              <a:rPr lang="en-US" sz="2400" dirty="0" smtClean="0"/>
              <a:t>E.G. 182</a:t>
            </a:r>
            <a:endParaRPr lang="en-US" sz="2400" dirty="0"/>
          </a:p>
        </p:txBody>
      </p:sp>
    </p:spTree>
  </p:cSld>
  <p:clrMapOvr>
    <a:masterClrMapping/>
  </p:clrMapOvr>
  <p:transition spd="slow">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Mercy embraces the poor first</a:t>
            </a:r>
            <a:endParaRPr lang="en-US" sz="3600" dirty="0"/>
          </a:p>
        </p:txBody>
      </p:sp>
      <p:sp>
        <p:nvSpPr>
          <p:cNvPr id="3" name="Content Placeholder 2"/>
          <p:cNvSpPr>
            <a:spLocks noGrp="1"/>
          </p:cNvSpPr>
          <p:nvPr>
            <p:ph idx="1"/>
          </p:nvPr>
        </p:nvSpPr>
        <p:spPr/>
        <p:txBody>
          <a:bodyPr>
            <a:normAutofit/>
          </a:bodyPr>
          <a:lstStyle/>
          <a:p>
            <a:endParaRPr lang="en-US" dirty="0" smtClean="0"/>
          </a:p>
          <a:p>
            <a:r>
              <a:rPr lang="en-US" sz="3600" dirty="0" smtClean="0"/>
              <a:t>“The Church, guided by the gospel of mercy and by love for mankind, hears the cry for justice and intends to respond to it with all her might.” </a:t>
            </a:r>
            <a:r>
              <a:rPr lang="en-US" sz="2400" dirty="0" smtClean="0"/>
              <a:t>E.G. 188</a:t>
            </a:r>
          </a:p>
          <a:p>
            <a:endParaRPr lang="en-US" sz="2400" dirty="0"/>
          </a:p>
        </p:txBody>
      </p:sp>
    </p:spTree>
  </p:cSld>
  <p:clrMapOvr>
    <a:masterClrMapping/>
  </p:clrMapOvr>
  <p:transition spd="slow">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Mercy embraces the poor first</a:t>
            </a:r>
            <a:endParaRPr lang="en-US" sz="3600" dirty="0"/>
          </a:p>
        </p:txBody>
      </p:sp>
      <p:sp>
        <p:nvSpPr>
          <p:cNvPr id="3" name="Content Placeholder 2"/>
          <p:cNvSpPr>
            <a:spLocks noGrp="1"/>
          </p:cNvSpPr>
          <p:nvPr>
            <p:ph idx="1"/>
          </p:nvPr>
        </p:nvSpPr>
        <p:spPr/>
        <p:txBody>
          <a:bodyPr/>
          <a:lstStyle/>
          <a:p>
            <a:endParaRPr lang="en-US" dirty="0" smtClean="0"/>
          </a:p>
          <a:p>
            <a:r>
              <a:rPr lang="en-US" dirty="0" smtClean="0"/>
              <a:t>“The poor are the privileged recipients of the Gospel.” </a:t>
            </a:r>
            <a:r>
              <a:rPr lang="en-US" sz="2400" dirty="0" smtClean="0"/>
              <a:t>E.G. 48</a:t>
            </a:r>
          </a:p>
          <a:p>
            <a:endParaRPr lang="en-US" dirty="0" smtClean="0"/>
          </a:p>
          <a:p>
            <a:r>
              <a:rPr lang="en-US" dirty="0" smtClean="0"/>
              <a:t>We are to be “an instrument of God for the liberation and promotion of the poor” </a:t>
            </a:r>
            <a:r>
              <a:rPr lang="en-US" sz="2400" dirty="0" smtClean="0"/>
              <a:t>E.G. 187</a:t>
            </a:r>
          </a:p>
        </p:txBody>
      </p:sp>
    </p:spTree>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r>
              <a:rPr lang="en-US" dirty="0" smtClean="0"/>
              <a:t>A heart that breaks with compassion</a:t>
            </a:r>
          </a:p>
          <a:p>
            <a:r>
              <a:rPr lang="en-US" dirty="0" smtClean="0"/>
              <a:t>A heart that boils with wrath</a:t>
            </a:r>
          </a:p>
          <a:p>
            <a:r>
              <a:rPr lang="en-US" dirty="0" smtClean="0"/>
              <a:t>A heart that risks the costs of mercy</a:t>
            </a:r>
          </a:p>
          <a:p>
            <a:r>
              <a:rPr lang="en-US" dirty="0" smtClean="0"/>
              <a:t>A heart that  reaches across unbridgeable  divides</a:t>
            </a:r>
          </a:p>
          <a:p>
            <a:r>
              <a:rPr lang="en-US" dirty="0" smtClean="0"/>
              <a:t>To restore life, health and communion</a:t>
            </a:r>
            <a:endParaRPr lang="en-US" dirty="0"/>
          </a:p>
        </p:txBody>
      </p:sp>
    </p:spTree>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Mercy embraces the poor first</a:t>
            </a:r>
            <a:endParaRPr lang="en-US" sz="3600" dirty="0"/>
          </a:p>
        </p:txBody>
      </p:sp>
      <p:sp>
        <p:nvSpPr>
          <p:cNvPr id="3" name="Content Placeholder 2"/>
          <p:cNvSpPr>
            <a:spLocks noGrp="1"/>
          </p:cNvSpPr>
          <p:nvPr>
            <p:ph idx="1"/>
          </p:nvPr>
        </p:nvSpPr>
        <p:spPr/>
        <p:txBody>
          <a:bodyPr/>
          <a:lstStyle/>
          <a:p>
            <a:r>
              <a:rPr lang="en-US" dirty="0" smtClean="0"/>
              <a:t>“whenever we have an opportunity to perform a work of mercy, we should rejoice…” </a:t>
            </a:r>
            <a:r>
              <a:rPr lang="en-US" sz="2400" dirty="0" smtClean="0"/>
              <a:t>E.G. 193</a:t>
            </a:r>
          </a:p>
          <a:p>
            <a:r>
              <a:rPr lang="en-US" dirty="0" smtClean="0"/>
              <a:t>“This message is so clear and direct, so simple and eloquent, that no ecclesial interpretation has the right to </a:t>
            </a:r>
            <a:r>
              <a:rPr lang="en-US" dirty="0" err="1" smtClean="0"/>
              <a:t>relativise</a:t>
            </a:r>
            <a:r>
              <a:rPr lang="en-US" dirty="0" smtClean="0"/>
              <a:t> it.” </a:t>
            </a:r>
            <a:r>
              <a:rPr lang="en-US" sz="2400" dirty="0" smtClean="0"/>
              <a:t>E.g. 194</a:t>
            </a:r>
          </a:p>
          <a:p>
            <a:r>
              <a:rPr lang="en-US" dirty="0" smtClean="0"/>
              <a:t>…”So why cloud something so clear?” </a:t>
            </a:r>
            <a:r>
              <a:rPr lang="en-US" sz="2400" dirty="0" smtClean="0"/>
              <a:t>E.G.194</a:t>
            </a:r>
          </a:p>
          <a:p>
            <a:endParaRPr lang="en-US" dirty="0"/>
          </a:p>
        </p:txBody>
      </p:sp>
    </p:spTree>
  </p:cSld>
  <p:clrMapOvr>
    <a:masterClrMapping/>
  </p:clrMapOvr>
  <p:transition spd="slow">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Mercy embraces the poor first</a:t>
            </a:r>
            <a:endParaRPr lang="en-US" sz="3600" dirty="0"/>
          </a:p>
        </p:txBody>
      </p:sp>
      <p:sp>
        <p:nvSpPr>
          <p:cNvPr id="3" name="Content Placeholder 2"/>
          <p:cNvSpPr>
            <a:spLocks noGrp="1"/>
          </p:cNvSpPr>
          <p:nvPr>
            <p:ph idx="1"/>
          </p:nvPr>
        </p:nvSpPr>
        <p:spPr/>
        <p:txBody>
          <a:bodyPr>
            <a:normAutofit/>
          </a:bodyPr>
          <a:lstStyle/>
          <a:p>
            <a:endParaRPr lang="en-US" sz="3600" dirty="0" smtClean="0"/>
          </a:p>
          <a:p>
            <a:r>
              <a:rPr lang="en-US" sz="3600" dirty="0" smtClean="0"/>
              <a:t>“For the church the option for the poor is primarily a theological rather than a cultural, sociological, political or philosophical one. God shows the poor his first mercy” </a:t>
            </a:r>
            <a:r>
              <a:rPr lang="en-US" sz="2400" dirty="0" smtClean="0"/>
              <a:t>E.G.198</a:t>
            </a:r>
            <a:endParaRPr lang="en-US" sz="2400" dirty="0"/>
          </a:p>
        </p:txBody>
      </p:sp>
    </p:spTree>
  </p:cSld>
  <p:clrMapOvr>
    <a:masterClrMapping/>
  </p:clrMapOvr>
  <p:transition spd="slow">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Mercy embraces the poor first</a:t>
            </a:r>
            <a:endParaRPr lang="en-US" sz="3600" dirty="0"/>
          </a:p>
        </p:txBody>
      </p:sp>
      <p:sp>
        <p:nvSpPr>
          <p:cNvPr id="3" name="Content Placeholder 2"/>
          <p:cNvSpPr>
            <a:spLocks noGrp="1"/>
          </p:cNvSpPr>
          <p:nvPr>
            <p:ph idx="1"/>
          </p:nvPr>
        </p:nvSpPr>
        <p:spPr/>
        <p:txBody>
          <a:bodyPr/>
          <a:lstStyle/>
          <a:p>
            <a:r>
              <a:rPr lang="en-US" sz="3600" dirty="0" smtClean="0"/>
              <a:t>“Our preferential option for the poor must mainly translate into a privileged and preferential religious care.” </a:t>
            </a:r>
            <a:r>
              <a:rPr lang="en-US" sz="2400" dirty="0" smtClean="0"/>
              <a:t>E.G. 200</a:t>
            </a:r>
          </a:p>
          <a:p>
            <a:endParaRPr lang="en-US" sz="3600" dirty="0" smtClean="0"/>
          </a:p>
          <a:p>
            <a:r>
              <a:rPr lang="en-US" sz="3600" dirty="0" smtClean="0"/>
              <a:t>…a disturbing challenge for parishes and schools…</a:t>
            </a:r>
          </a:p>
          <a:p>
            <a:endParaRPr lang="en-US" dirty="0"/>
          </a:p>
        </p:txBody>
      </p:sp>
    </p:spTree>
  </p:cSld>
  <p:clrMapOvr>
    <a:masterClrMapping/>
  </p:clrMapOvr>
  <p:transition spd="slow">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Mercy reaches out to the vulnerable</a:t>
            </a:r>
            <a:endParaRPr lang="en-US" sz="3600" dirty="0"/>
          </a:p>
        </p:txBody>
      </p:sp>
      <p:sp>
        <p:nvSpPr>
          <p:cNvPr id="3" name="Content Placeholder 2"/>
          <p:cNvSpPr>
            <a:spLocks noGrp="1"/>
          </p:cNvSpPr>
          <p:nvPr>
            <p:ph idx="1"/>
          </p:nvPr>
        </p:nvSpPr>
        <p:spPr/>
        <p:txBody>
          <a:bodyPr>
            <a:normAutofit fontScale="92500" lnSpcReduction="20000"/>
          </a:bodyPr>
          <a:lstStyle/>
          <a:p>
            <a:r>
              <a:rPr lang="en-US" dirty="0" smtClean="0"/>
              <a:t>Homeless, addicted, migrants and refugees - </a:t>
            </a:r>
            <a:r>
              <a:rPr lang="en-US" sz="2600" dirty="0" smtClean="0"/>
              <a:t>E.G. 210</a:t>
            </a:r>
          </a:p>
          <a:p>
            <a:endParaRPr lang="en-US" dirty="0" smtClean="0"/>
          </a:p>
          <a:p>
            <a:r>
              <a:rPr lang="en-US" dirty="0" smtClean="0"/>
              <a:t>Children, men and women who are trafficked </a:t>
            </a:r>
            <a:r>
              <a:rPr lang="en-US" sz="2600" dirty="0" smtClean="0"/>
              <a:t>E.G.211</a:t>
            </a:r>
          </a:p>
          <a:p>
            <a:endParaRPr lang="en-US" dirty="0" smtClean="0"/>
          </a:p>
          <a:p>
            <a:r>
              <a:rPr lang="en-US" dirty="0" smtClean="0"/>
              <a:t>Vulnerable women -  </a:t>
            </a:r>
            <a:r>
              <a:rPr lang="en-US" sz="2600" dirty="0" smtClean="0"/>
              <a:t>E.G.212</a:t>
            </a:r>
          </a:p>
          <a:p>
            <a:endParaRPr lang="en-US" dirty="0" smtClean="0"/>
          </a:p>
          <a:p>
            <a:r>
              <a:rPr lang="en-US" dirty="0" smtClean="0"/>
              <a:t>Children and the unborn – </a:t>
            </a:r>
            <a:r>
              <a:rPr lang="en-US" sz="2600" dirty="0" smtClean="0"/>
              <a:t>E.G. 213</a:t>
            </a:r>
          </a:p>
          <a:p>
            <a:endParaRPr lang="en-US" dirty="0" smtClean="0"/>
          </a:p>
          <a:p>
            <a:r>
              <a:rPr lang="en-US" dirty="0" smtClean="0"/>
              <a:t>The earth and environment – </a:t>
            </a:r>
            <a:r>
              <a:rPr lang="en-US" sz="2600" dirty="0" smtClean="0"/>
              <a:t>E.G.215</a:t>
            </a:r>
            <a:endParaRPr lang="en-US" sz="2600" dirty="0"/>
          </a:p>
        </p:txBody>
      </p:sp>
    </p:spTree>
  </p:cSld>
  <p:clrMapOvr>
    <a:masterClrMapping/>
  </p:clrMapOvr>
  <p:transition spd="slow">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Mercy makes peace</a:t>
            </a:r>
            <a:endParaRPr lang="en-US" dirty="0"/>
          </a:p>
        </p:txBody>
      </p:sp>
      <p:sp>
        <p:nvSpPr>
          <p:cNvPr id="3" name="Content Placeholder 2"/>
          <p:cNvSpPr>
            <a:spLocks noGrp="1"/>
          </p:cNvSpPr>
          <p:nvPr>
            <p:ph idx="1"/>
          </p:nvPr>
        </p:nvSpPr>
        <p:spPr/>
        <p:txBody>
          <a:bodyPr/>
          <a:lstStyle/>
          <a:p>
            <a:r>
              <a:rPr lang="en-US" dirty="0" smtClean="0"/>
              <a:t>Peace is not pacification, nor the silence of domination, nor a pretext for preserving inequity “which silences or appeases the poor,”…”or a transient peace for a contented minority” …”nor simply the absence of warfare based on a precarious balance of power” </a:t>
            </a:r>
            <a:r>
              <a:rPr lang="en-US" sz="2400" dirty="0" smtClean="0"/>
              <a:t>E.G. 218 and 219</a:t>
            </a:r>
          </a:p>
          <a:p>
            <a:endParaRPr lang="en-US" sz="2400" dirty="0" smtClean="0"/>
          </a:p>
          <a:p>
            <a:r>
              <a:rPr lang="en-US" dirty="0" smtClean="0"/>
              <a:t>…Shalom…</a:t>
            </a:r>
            <a:endParaRPr lang="en-US" dirty="0"/>
          </a:p>
        </p:txBody>
      </p:sp>
    </p:spTree>
  </p:cSld>
  <p:clrMapOvr>
    <a:masterClrMapping/>
  </p:clrMapOvr>
  <p:transition spd="slow">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summary</a:t>
            </a:r>
            <a:endParaRPr lang="en-US" dirty="0"/>
          </a:p>
        </p:txBody>
      </p:sp>
      <p:sp>
        <p:nvSpPr>
          <p:cNvPr id="3" name="Content Placeholder 2"/>
          <p:cNvSpPr>
            <a:spLocks noGrp="1"/>
          </p:cNvSpPr>
          <p:nvPr>
            <p:ph idx="1"/>
          </p:nvPr>
        </p:nvSpPr>
        <p:spPr/>
        <p:txBody>
          <a:bodyPr>
            <a:normAutofit/>
          </a:bodyPr>
          <a:lstStyle/>
          <a:p>
            <a:r>
              <a:rPr lang="en-US" dirty="0" smtClean="0"/>
              <a:t>Mercy </a:t>
            </a:r>
            <a:r>
              <a:rPr lang="en-US" i="1" dirty="0" smtClean="0"/>
              <a:t>is</a:t>
            </a:r>
            <a:r>
              <a:rPr lang="en-US" dirty="0" smtClean="0"/>
              <a:t> the being of God</a:t>
            </a:r>
          </a:p>
          <a:p>
            <a:r>
              <a:rPr lang="en-US" dirty="0" smtClean="0"/>
              <a:t>A divine space for new beginnings</a:t>
            </a:r>
          </a:p>
          <a:p>
            <a:r>
              <a:rPr lang="en-US" dirty="0" smtClean="0"/>
              <a:t>The fruit of an encounter with absolute love</a:t>
            </a:r>
          </a:p>
          <a:p>
            <a:r>
              <a:rPr lang="en-US" dirty="0" smtClean="0"/>
              <a:t>The “greatest of virtues” by which all our actions and proclamations are to be measured</a:t>
            </a:r>
          </a:p>
          <a:p>
            <a:r>
              <a:rPr lang="en-US" dirty="0" smtClean="0"/>
              <a:t>It impels us to the edges, to all, with vulnerability and a willingness to pay the cost</a:t>
            </a:r>
          </a:p>
        </p:txBody>
      </p:sp>
    </p:spTree>
  </p:cSld>
  <p:clrMapOvr>
    <a:masterClrMapping/>
  </p:clrMapOvr>
  <p:transition spd="slow">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Summary</a:t>
            </a:r>
            <a:endParaRPr lang="en-US" dirty="0"/>
          </a:p>
        </p:txBody>
      </p:sp>
      <p:sp>
        <p:nvSpPr>
          <p:cNvPr id="3" name="Content Placeholder 2"/>
          <p:cNvSpPr>
            <a:spLocks noGrp="1"/>
          </p:cNvSpPr>
          <p:nvPr>
            <p:ph idx="1"/>
          </p:nvPr>
        </p:nvSpPr>
        <p:spPr/>
        <p:txBody>
          <a:bodyPr/>
          <a:lstStyle/>
          <a:p>
            <a:endParaRPr lang="en-US" dirty="0" smtClean="0"/>
          </a:p>
          <a:p>
            <a:r>
              <a:rPr lang="en-US" dirty="0" smtClean="0"/>
              <a:t>It invites us into patient, respectful engagement with all, but first of all…</a:t>
            </a:r>
          </a:p>
          <a:p>
            <a:r>
              <a:rPr lang="en-US" dirty="0" smtClean="0"/>
              <a:t>…with those who are poor, and those who are vulnerable</a:t>
            </a:r>
          </a:p>
          <a:p>
            <a:r>
              <a:rPr lang="en-US" dirty="0" smtClean="0"/>
              <a:t>It commits us to be makers of peace (shalom), builders of “the world God wants.”</a:t>
            </a:r>
            <a:endParaRPr lang="en-US" dirty="0"/>
          </a:p>
        </p:txBody>
      </p:sp>
    </p:spTree>
  </p:cSld>
  <p:clrMapOvr>
    <a:masterClrMapping/>
  </p:clrMapOvr>
  <p:transition spd="slow">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final word</a:t>
            </a:r>
            <a:endParaRPr lang="en-US" dirty="0"/>
          </a:p>
        </p:txBody>
      </p:sp>
      <p:sp>
        <p:nvSpPr>
          <p:cNvPr id="3" name="Content Placeholder 2"/>
          <p:cNvSpPr>
            <a:spLocks noGrp="1"/>
          </p:cNvSpPr>
          <p:nvPr>
            <p:ph idx="1"/>
          </p:nvPr>
        </p:nvSpPr>
        <p:spPr/>
        <p:txBody>
          <a:bodyPr/>
          <a:lstStyle/>
          <a:p>
            <a:r>
              <a:rPr lang="en-US" dirty="0" smtClean="0"/>
              <a:t>Reflecting on Thomas Aquinas: “mercy is the greatest of all virtues,” Pope Francis reflects:</a:t>
            </a:r>
          </a:p>
          <a:p>
            <a:endParaRPr lang="en-US" sz="3600" dirty="0" smtClean="0"/>
          </a:p>
          <a:p>
            <a:r>
              <a:rPr lang="en-US" sz="3600" dirty="0" smtClean="0"/>
              <a:t>“Before all else, the Gospel invites us to respond to the love of God who saves us, to see God in others and to go forth from ourselves to seek the good of others.” </a:t>
            </a:r>
            <a:r>
              <a:rPr lang="en-US" sz="2400" dirty="0" smtClean="0"/>
              <a:t>E.G. 39</a:t>
            </a:r>
            <a:endParaRPr lang="en-US" sz="2400" dirty="0"/>
          </a:p>
        </p:txBody>
      </p:sp>
    </p:spTree>
  </p:cSld>
  <p:clrMapOvr>
    <a:masterClrMapping/>
  </p:clrMapOvr>
  <p:transition spd="slow">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mercy of God made flesh</a:t>
            </a:r>
            <a:endParaRPr lang="en-US" dirty="0"/>
          </a:p>
        </p:txBody>
      </p:sp>
      <p:sp>
        <p:nvSpPr>
          <p:cNvPr id="3" name="Content Placeholder 2"/>
          <p:cNvSpPr>
            <a:spLocks noGrp="1"/>
          </p:cNvSpPr>
          <p:nvPr>
            <p:ph idx="1"/>
          </p:nvPr>
        </p:nvSpPr>
        <p:spPr/>
        <p:txBody>
          <a:bodyPr/>
          <a:lstStyle/>
          <a:p>
            <a:endParaRPr lang="en-US" dirty="0" smtClean="0"/>
          </a:p>
          <a:p>
            <a:r>
              <a:rPr lang="en-US" dirty="0" smtClean="0"/>
              <a:t>“Ephraim, how could I part with you? Israel, how could I give you up? …my heart is overwhelmed, fever grips my inmost being. I will not give rein to my fierce anger, I will not destroy Ephraim again, for I am God,  not man, the Holy One in your midst, and I shall not come to you in anger.”</a:t>
            </a:r>
          </a:p>
          <a:p>
            <a:pPr lvl="3"/>
            <a:r>
              <a:rPr lang="en-US" dirty="0" smtClean="0"/>
              <a:t>(Hosea 11:8-9)</a:t>
            </a:r>
            <a:endParaRPr lang="en-US" dirty="0"/>
          </a:p>
        </p:txBody>
      </p:sp>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Some preliminary thoughts from cardinal </a:t>
            </a:r>
            <a:r>
              <a:rPr lang="en-US" dirty="0" err="1" smtClean="0"/>
              <a:t>kasper</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ransition spd="slow">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God’s </a:t>
            </a:r>
            <a:r>
              <a:rPr lang="en-US" i="1" dirty="0" err="1" smtClean="0"/>
              <a:t>Hesed</a:t>
            </a:r>
            <a:r>
              <a:rPr lang="en-US" i="1" dirty="0" smtClean="0"/>
              <a:t>:</a:t>
            </a:r>
            <a:r>
              <a:rPr lang="en-US" sz="3600" i="1" dirty="0" smtClean="0"/>
              <a:t>(steadfast love)</a:t>
            </a:r>
            <a:endParaRPr lang="en-US" sz="3600" dirty="0"/>
          </a:p>
        </p:txBody>
      </p:sp>
      <p:sp>
        <p:nvSpPr>
          <p:cNvPr id="3" name="Content Placeholder 2"/>
          <p:cNvSpPr>
            <a:spLocks noGrp="1"/>
          </p:cNvSpPr>
          <p:nvPr>
            <p:ph idx="1"/>
          </p:nvPr>
        </p:nvSpPr>
        <p:spPr/>
        <p:txBody>
          <a:bodyPr/>
          <a:lstStyle/>
          <a:p>
            <a:r>
              <a:rPr lang="en-US" dirty="0" smtClean="0"/>
              <a:t>“Unmerited loving kindness, friendliness, favour, divine grace and mercy… God’s free and gracious turning toward each person with care…an unexpected and unmerited gift of God’s grace…that exceeds all human expectations and bursts every human category…</a:t>
            </a:r>
          </a:p>
          <a:p>
            <a:pPr lvl="2"/>
            <a:r>
              <a:rPr lang="en-US" dirty="0" smtClean="0"/>
              <a:t>(</a:t>
            </a:r>
            <a:r>
              <a:rPr lang="en-US" i="1" dirty="0" smtClean="0"/>
              <a:t>Mercy</a:t>
            </a:r>
            <a:r>
              <a:rPr lang="en-US" dirty="0" smtClean="0"/>
              <a:t>, p.43)</a:t>
            </a:r>
            <a:endParaRPr lang="en-US" dirty="0"/>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God’s Wrath:</a:t>
            </a:r>
            <a:endParaRPr lang="en-US" dirty="0"/>
          </a:p>
        </p:txBody>
      </p:sp>
      <p:sp>
        <p:nvSpPr>
          <p:cNvPr id="3" name="Content Placeholder 2"/>
          <p:cNvSpPr>
            <a:spLocks noGrp="1"/>
          </p:cNvSpPr>
          <p:nvPr>
            <p:ph idx="1"/>
          </p:nvPr>
        </p:nvSpPr>
        <p:spPr/>
        <p:txBody>
          <a:bodyPr/>
          <a:lstStyle/>
          <a:p>
            <a:r>
              <a:rPr lang="en-US" dirty="0" smtClean="0"/>
              <a:t>God’s wrath, God’s resistance to injustice and sin, cannot be explained away, it is </a:t>
            </a:r>
            <a:r>
              <a:rPr lang="en-US" i="1" dirty="0" smtClean="0"/>
              <a:t>hope</a:t>
            </a:r>
            <a:r>
              <a:rPr lang="en-US" dirty="0" smtClean="0"/>
              <a:t> for the oppressed</a:t>
            </a:r>
          </a:p>
          <a:p>
            <a:r>
              <a:rPr lang="en-US" dirty="0" smtClean="0"/>
              <a:t>Mercy is God’s option for life, and it has concrete social dimensions: God is for the poor, the widows, the orphans, the earth (the fallow year), for radical justice (the “year of Jubilee seven times seven years” )</a:t>
            </a:r>
          </a:p>
          <a:p>
            <a:pPr lvl="2"/>
            <a:r>
              <a:rPr lang="en-US" dirty="0" smtClean="0"/>
              <a:t>(</a:t>
            </a:r>
            <a:r>
              <a:rPr lang="en-US" i="1" dirty="0" smtClean="0"/>
              <a:t>Mercy</a:t>
            </a:r>
            <a:r>
              <a:rPr lang="en-US" dirty="0" smtClean="0"/>
              <a:t>, pp 53-57)</a:t>
            </a:r>
            <a:endParaRPr lang="en-US" dirty="0"/>
          </a:p>
        </p:txBody>
      </p:sp>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God’s Mercy:</a:t>
            </a:r>
            <a:endParaRPr lang="en-US" dirty="0"/>
          </a:p>
        </p:txBody>
      </p:sp>
      <p:sp>
        <p:nvSpPr>
          <p:cNvPr id="3" name="Content Placeholder 2"/>
          <p:cNvSpPr>
            <a:spLocks noGrp="1"/>
          </p:cNvSpPr>
          <p:nvPr>
            <p:ph idx="1"/>
          </p:nvPr>
        </p:nvSpPr>
        <p:spPr/>
        <p:txBody>
          <a:bodyPr/>
          <a:lstStyle/>
          <a:p>
            <a:endParaRPr lang="en-US" dirty="0" smtClean="0"/>
          </a:p>
          <a:p>
            <a:r>
              <a:rPr lang="en-US" dirty="0" smtClean="0"/>
              <a:t>“God’s mercy is how God provides resistance to evil, which is getting the upper hand. God does not do this forcibly and violently; God doesn’t simply do battle; rather, in mercy God repeatedly creates new space for life and for blessing.”</a:t>
            </a:r>
          </a:p>
          <a:p>
            <a:pPr lvl="3"/>
            <a:r>
              <a:rPr lang="en-US" dirty="0" smtClean="0"/>
              <a:t>(</a:t>
            </a:r>
            <a:r>
              <a:rPr lang="en-US" i="1" dirty="0" smtClean="0"/>
              <a:t>Mercy</a:t>
            </a:r>
            <a:r>
              <a:rPr lang="en-US" dirty="0" smtClean="0"/>
              <a:t>, p.45.)</a:t>
            </a:r>
            <a:endParaRPr lang="en-US" dirty="0"/>
          </a:p>
        </p:txBody>
      </p:sp>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Mercy revealed in </a:t>
            </a:r>
            <a:r>
              <a:rPr lang="en-US" i="1" dirty="0" err="1" smtClean="0"/>
              <a:t>evangelii</a:t>
            </a:r>
            <a:r>
              <a:rPr lang="en-US" i="1" dirty="0" smtClean="0"/>
              <a:t> </a:t>
            </a:r>
            <a:r>
              <a:rPr lang="en-US" i="1" dirty="0" err="1" smtClean="0"/>
              <a:t>gaudium</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ransition spd="slow">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335</TotalTime>
  <Words>1818</Words>
  <Application>Microsoft Office PowerPoint</Application>
  <PresentationFormat>On-screen Show (4:3)</PresentationFormat>
  <Paragraphs>136</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Metro</vt:lpstr>
      <vt:lpstr>Making Mercy a Verb</vt:lpstr>
      <vt:lpstr>…first a story of mercy…</vt:lpstr>
      <vt:lpstr>PowerPoint Presentation</vt:lpstr>
      <vt:lpstr>…the mercy of God made flesh</vt:lpstr>
      <vt:lpstr>Some preliminary thoughts from cardinal kasper</vt:lpstr>
      <vt:lpstr>God’s Hesed:(steadfast love)</vt:lpstr>
      <vt:lpstr>God’s Wrath:</vt:lpstr>
      <vt:lpstr>God’s Mercy:</vt:lpstr>
      <vt:lpstr>Mercy revealed in evangelii gaudium</vt:lpstr>
      <vt:lpstr>Mercy is the Being of God</vt:lpstr>
      <vt:lpstr>And therefore the greatest of all virtues</vt:lpstr>
      <vt:lpstr>PowerPoint Presentation</vt:lpstr>
      <vt:lpstr>PowerPoint Presentation</vt:lpstr>
      <vt:lpstr>Mercy is born of being loved</vt:lpstr>
      <vt:lpstr>Love impels us to mercy</vt:lpstr>
      <vt:lpstr>PowerPoint Presentation</vt:lpstr>
      <vt:lpstr>Mercy becomes a verb</vt:lpstr>
      <vt:lpstr>PowerPoint Presentation</vt:lpstr>
      <vt:lpstr>A community that has known mercy</vt:lpstr>
      <vt:lpstr>Mercy sits gently in the midst of failure</vt:lpstr>
      <vt:lpstr>PowerPoint Presentation</vt:lpstr>
      <vt:lpstr>Mercy is vulnerable, and costly</vt:lpstr>
      <vt:lpstr>PowerPoint Presentation</vt:lpstr>
      <vt:lpstr>The cost of proactive mercy</vt:lpstr>
      <vt:lpstr>PowerPoint Presentation</vt:lpstr>
      <vt:lpstr>Mercy changes the world</vt:lpstr>
      <vt:lpstr>Mercy changes the world</vt:lpstr>
      <vt:lpstr>Mercy embraces the poor first</vt:lpstr>
      <vt:lpstr>Mercy embraces the poor first</vt:lpstr>
      <vt:lpstr>Mercy embraces the poor first</vt:lpstr>
      <vt:lpstr>Mercy embraces the poor first</vt:lpstr>
      <vt:lpstr>Mercy embraces the poor first</vt:lpstr>
      <vt:lpstr>Mercy reaches out to the vulnerable</vt:lpstr>
      <vt:lpstr>Mercy makes peace</vt:lpstr>
      <vt:lpstr>In summary</vt:lpstr>
      <vt:lpstr>In Summary</vt:lpstr>
      <vt:lpstr>A final word</vt:lpstr>
    </vt:vector>
  </TitlesOfParts>
  <Company>Acer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Mercy a Verb</dc:title>
  <dc:creator>Valued Acer Customer</dc:creator>
  <cp:lastModifiedBy>Kitty Guerin</cp:lastModifiedBy>
  <cp:revision>69</cp:revision>
  <dcterms:created xsi:type="dcterms:W3CDTF">2015-04-22T02:39:04Z</dcterms:created>
  <dcterms:modified xsi:type="dcterms:W3CDTF">2015-09-03T06:41:19Z</dcterms:modified>
</cp:coreProperties>
</file>