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3"/>
  </p:notesMasterIdLst>
  <p:handoutMasterIdLst>
    <p:handoutMasterId r:id="rId24"/>
  </p:handoutMasterIdLst>
  <p:sldIdLst>
    <p:sldId id="256" r:id="rId2"/>
    <p:sldId id="287" r:id="rId3"/>
    <p:sldId id="269" r:id="rId4"/>
    <p:sldId id="270" r:id="rId5"/>
    <p:sldId id="271" r:id="rId6"/>
    <p:sldId id="272" r:id="rId7"/>
    <p:sldId id="288" r:id="rId8"/>
    <p:sldId id="273" r:id="rId9"/>
    <p:sldId id="274" r:id="rId10"/>
    <p:sldId id="275" r:id="rId11"/>
    <p:sldId id="285" r:id="rId12"/>
    <p:sldId id="276" r:id="rId13"/>
    <p:sldId id="277" r:id="rId14"/>
    <p:sldId id="281" r:id="rId15"/>
    <p:sldId id="278" r:id="rId16"/>
    <p:sldId id="282" r:id="rId17"/>
    <p:sldId id="283" r:id="rId18"/>
    <p:sldId id="279" r:id="rId19"/>
    <p:sldId id="284" r:id="rId20"/>
    <p:sldId id="289" r:id="rId21"/>
    <p:sldId id="290" r:id="rId22"/>
  </p:sldIdLst>
  <p:sldSz cx="9144000" cy="6858000" type="screen4x3"/>
  <p:notesSz cx="6735763" cy="986631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55846"/>
    <a:srgbClr val="676A55"/>
    <a:srgbClr val="000000"/>
    <a:srgbClr val="424436"/>
    <a:srgbClr val="4A4D3D"/>
    <a:srgbClr val="3F3F3F"/>
    <a:srgbClr val="2E2E2E"/>
    <a:srgbClr val="BDBFBE"/>
    <a:srgbClr val="6B6B6B"/>
    <a:srgbClr val="4F4F4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2138" autoAdjust="0"/>
  </p:normalViewPr>
  <p:slideViewPr>
    <p:cSldViewPr>
      <p:cViewPr>
        <p:scale>
          <a:sx n="115" d="100"/>
          <a:sy n="115" d="100"/>
        </p:scale>
        <p:origin x="-1524" y="-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9413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E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14763" y="0"/>
            <a:ext cx="2919412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7088AD5-7164-48C0-8165-7B12E086BD73}" type="datetimeFigureOut">
              <a:rPr lang="en-IE" smtClean="0"/>
              <a:pPr/>
              <a:t>03/09/2015</a:t>
            </a:fld>
            <a:endParaRPr lang="en-I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371013"/>
            <a:ext cx="2919413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14763" y="9371013"/>
            <a:ext cx="2919412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4E2BC95-A05C-4BAB-AEDF-ACAF2EC62544}" type="slidenum">
              <a:rPr lang="en-IE" smtClean="0"/>
              <a:pPr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43974769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E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15373" y="0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0072BAB-78C6-4CA5-B571-AB179670CD0C}" type="datetimeFigureOut">
              <a:rPr lang="en-IE" smtClean="0"/>
              <a:pPr/>
              <a:t>03/09/2015</a:t>
            </a:fld>
            <a:endParaRPr lang="en-IE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01700" y="739775"/>
            <a:ext cx="4932363" cy="37004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E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3577" y="4686499"/>
            <a:ext cx="5388610" cy="44398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371285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E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15373" y="9371285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43177B-A94A-4445-AF8C-9DA5A1CA3F62}" type="slidenum">
              <a:rPr lang="en-IE" smtClean="0"/>
              <a:pPr/>
              <a:t>‹#›</a:t>
            </a:fld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40169304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IE" dirty="0" smtClean="0"/>
              <a:t>Slide 1: Title</a:t>
            </a:r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43177B-A94A-4445-AF8C-9DA5A1CA3F62}" type="slidenum">
              <a:rPr lang="en-IE" smtClean="0"/>
              <a:pPr/>
              <a:t>1</a:t>
            </a:fld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26560823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 useBgFill="1">
        <p:nvSpPr>
          <p:cNvPr id="13" name="Rounded Rectangle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7A63C-5C66-47A2-9D4A-EBA63B7CC266}" type="datetimeFigureOut">
              <a:rPr lang="en-IE" smtClean="0"/>
              <a:pPr/>
              <a:t>03/09/2015</a:t>
            </a:fld>
            <a:endParaRPr lang="en-IE" dirty="0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1218BB7F-FB96-4529-9297-E756DB956EFB}" type="slidenum">
              <a:rPr lang="en-IE" smtClean="0"/>
              <a:pPr/>
              <a:t>‹#›</a:t>
            </a:fld>
            <a:endParaRPr lang="en-IE" dirty="0"/>
          </a:p>
        </p:txBody>
      </p:sp>
      <p:sp>
        <p:nvSpPr>
          <p:cNvPr id="7" name="Rectangle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0" name="Rectangle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1" name="Rectangle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7A63C-5C66-47A2-9D4A-EBA63B7CC266}" type="datetimeFigureOut">
              <a:rPr lang="en-IE" smtClean="0"/>
              <a:pPr/>
              <a:t>03/09/2015</a:t>
            </a:fld>
            <a:endParaRPr lang="en-I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8BB7F-FB96-4529-9297-E756DB956EFB}" type="slidenum">
              <a:rPr lang="en-IE" smtClean="0"/>
              <a:pPr/>
              <a:t>‹#›</a:t>
            </a:fld>
            <a:endParaRPr lang="en-IE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7A63C-5C66-47A2-9D4A-EBA63B7CC266}" type="datetimeFigureOut">
              <a:rPr lang="en-IE" smtClean="0"/>
              <a:pPr/>
              <a:t>03/09/2015</a:t>
            </a:fld>
            <a:endParaRPr lang="en-I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8BB7F-FB96-4529-9297-E756DB956EFB}" type="slidenum">
              <a:rPr lang="en-IE" smtClean="0"/>
              <a:pPr/>
              <a:t>‹#›</a:t>
            </a:fld>
            <a:endParaRPr lang="en-IE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7A63C-5C66-47A2-9D4A-EBA63B7CC266}" type="datetimeFigureOut">
              <a:rPr lang="en-IE" smtClean="0"/>
              <a:pPr/>
              <a:t>03/09/2015</a:t>
            </a:fld>
            <a:endParaRPr lang="en-I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8BB7F-FB96-4529-9297-E756DB956EFB}" type="slidenum">
              <a:rPr lang="en-IE" smtClean="0"/>
              <a:pPr/>
              <a:t>‹#›</a:t>
            </a:fld>
            <a:endParaRPr lang="en-IE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 useBgFill="1">
        <p:nvSpPr>
          <p:cNvPr id="10" name="Rounded Rectangle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7A63C-5C66-47A2-9D4A-EBA63B7CC266}" type="datetimeFigureOut">
              <a:rPr lang="en-IE" smtClean="0"/>
              <a:pPr/>
              <a:t>03/09/2015</a:t>
            </a:fld>
            <a:endParaRPr lang="en-I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en-IE" dirty="0"/>
          </a:p>
        </p:txBody>
      </p:sp>
      <p:sp>
        <p:nvSpPr>
          <p:cNvPr id="7" name="Rectangle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8" name="Rectangle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9" name="Rectangle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1218BB7F-FB96-4529-9297-E756DB956EFB}" type="slidenum">
              <a:rPr lang="en-IE" smtClean="0"/>
              <a:pPr/>
              <a:t>‹#›</a:t>
            </a:fld>
            <a:endParaRPr lang="en-IE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7A63C-5C66-47A2-9D4A-EBA63B7CC266}" type="datetimeFigureOut">
              <a:rPr lang="en-IE" smtClean="0"/>
              <a:pPr/>
              <a:t>03/09/2015</a:t>
            </a:fld>
            <a:endParaRPr lang="en-IE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8BB7F-FB96-4529-9297-E756DB956EFB}" type="slidenum">
              <a:rPr lang="en-IE" smtClean="0"/>
              <a:pPr/>
              <a:t>‹#›</a:t>
            </a:fld>
            <a:endParaRPr lang="en-IE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7A63C-5C66-47A2-9D4A-EBA63B7CC266}" type="datetimeFigureOut">
              <a:rPr lang="en-IE" smtClean="0"/>
              <a:pPr/>
              <a:t>03/09/2015</a:t>
            </a:fld>
            <a:endParaRPr lang="en-IE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8BB7F-FB96-4529-9297-E756DB956EFB}" type="slidenum">
              <a:rPr lang="en-IE" smtClean="0"/>
              <a:pPr/>
              <a:t>‹#›</a:t>
            </a:fld>
            <a:endParaRPr lang="en-IE" dirty="0"/>
          </a:p>
        </p:txBody>
      </p:sp>
      <p:sp>
        <p:nvSpPr>
          <p:cNvPr id="11" name="Content Placeholder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7A63C-5C66-47A2-9D4A-EBA63B7CC266}" type="datetimeFigureOut">
              <a:rPr lang="en-IE" smtClean="0"/>
              <a:pPr/>
              <a:t>03/09/2015</a:t>
            </a:fld>
            <a:endParaRPr lang="en-IE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8BB7F-FB96-4529-9297-E756DB956EFB}" type="slidenum">
              <a:rPr lang="en-IE" smtClean="0"/>
              <a:pPr/>
              <a:t>‹#›</a:t>
            </a:fld>
            <a:endParaRPr lang="en-IE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7A63C-5C66-47A2-9D4A-EBA63B7CC266}" type="datetimeFigureOut">
              <a:rPr lang="en-IE" smtClean="0"/>
              <a:pPr/>
              <a:t>03/09/2015</a:t>
            </a:fld>
            <a:endParaRPr lang="en-IE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8BB7F-FB96-4529-9297-E756DB956EFB}" type="slidenum">
              <a:rPr lang="en-IE" smtClean="0"/>
              <a:pPr/>
              <a:t>‹#›</a:t>
            </a:fld>
            <a:endParaRPr lang="en-IE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 useBgFill="1">
        <p:nvSpPr>
          <p:cNvPr id="9" name="Rounded Rectangle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7A63C-5C66-47A2-9D4A-EBA63B7CC266}" type="datetimeFigureOut">
              <a:rPr lang="en-IE" smtClean="0"/>
              <a:pPr/>
              <a:t>03/09/2015</a:t>
            </a:fld>
            <a:endParaRPr lang="en-IE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8BB7F-FB96-4529-9297-E756DB956EFB}" type="slidenum">
              <a:rPr lang="en-IE" smtClean="0"/>
              <a:pPr/>
              <a:t>‹#›</a:t>
            </a:fld>
            <a:endParaRPr lang="en-IE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7A63C-5C66-47A2-9D4A-EBA63B7CC266}" type="datetimeFigureOut">
              <a:rPr lang="en-IE" smtClean="0"/>
              <a:pPr/>
              <a:t>03/09/2015</a:t>
            </a:fld>
            <a:endParaRPr lang="en-IE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en-IE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1218BB7F-FB96-4529-9297-E756DB956EFB}" type="slidenum">
              <a:rPr lang="en-IE" smtClean="0"/>
              <a:pPr/>
              <a:t>‹#›</a:t>
            </a:fld>
            <a:endParaRPr lang="en-IE" dirty="0"/>
          </a:p>
        </p:txBody>
      </p:sp>
      <p:sp>
        <p:nvSpPr>
          <p:cNvPr id="11" name="Rectangle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Rectangle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3" name="Rectangle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dirty="0" smtClean="0"/>
              <a:t>Click icon to add picture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 useBgFill="1">
        <p:nvSpPr>
          <p:cNvPr id="8" name="Rounded Rectangle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4B37A63C-5C66-47A2-9D4A-EBA63B7CC266}" type="datetimeFigureOut">
              <a:rPr lang="en-IE" smtClean="0"/>
              <a:pPr/>
              <a:t>03/09/2015</a:t>
            </a:fld>
            <a:endParaRPr lang="en-IE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IE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1218BB7F-FB96-4529-9297-E756DB956EFB}" type="slidenum">
              <a:rPr lang="en-IE" smtClean="0"/>
              <a:pPr/>
              <a:t>‹#›</a:t>
            </a:fld>
            <a:endParaRPr lang="en-IE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7" Type="http://schemas.openxmlformats.org/officeDocument/2006/relationships/image" Target="../media/image20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932040" y="3356992"/>
            <a:ext cx="3844280" cy="1296144"/>
          </a:xfrm>
        </p:spPr>
        <p:txBody>
          <a:bodyPr>
            <a:normAutofit lnSpcReduction="10000"/>
          </a:bodyPr>
          <a:lstStyle/>
          <a:p>
            <a:pPr algn="r">
              <a:spcBef>
                <a:spcPts val="0"/>
              </a:spcBef>
            </a:pPr>
            <a:r>
              <a:rPr lang="en-IE" sz="3300" dirty="0" smtClean="0">
                <a:solidFill>
                  <a:srgbClr val="555846"/>
                </a:solidFill>
              </a:rPr>
              <a:t>Mary Reynolds, rsm</a:t>
            </a:r>
          </a:p>
          <a:p>
            <a:pPr algn="r">
              <a:spcBef>
                <a:spcPts val="0"/>
              </a:spcBef>
            </a:pPr>
            <a:r>
              <a:rPr lang="en-IE" sz="2400" dirty="0" smtClean="0">
                <a:solidFill>
                  <a:srgbClr val="555846"/>
                </a:solidFill>
              </a:rPr>
              <a:t>Executive Director </a:t>
            </a:r>
          </a:p>
          <a:p>
            <a:pPr algn="r">
              <a:spcBef>
                <a:spcPts val="0"/>
              </a:spcBef>
            </a:pPr>
            <a:r>
              <a:rPr lang="en-IE" sz="2400" dirty="0" smtClean="0">
                <a:solidFill>
                  <a:srgbClr val="555846"/>
                </a:solidFill>
              </a:rPr>
              <a:t>Mercy International Association</a:t>
            </a:r>
          </a:p>
          <a:p>
            <a:pPr algn="r">
              <a:spcBef>
                <a:spcPts val="0"/>
              </a:spcBef>
            </a:pPr>
            <a:endParaRPr lang="en-IE" sz="2800" dirty="0" smtClean="0">
              <a:solidFill>
                <a:srgbClr val="555846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IE" sz="5000" dirty="0" smtClean="0">
                <a:latin typeface="+mn-lt"/>
              </a:rPr>
              <a:t>Catherine McAuley </a:t>
            </a:r>
            <a:br>
              <a:rPr lang="en-IE" sz="5000" dirty="0" smtClean="0">
                <a:latin typeface="+mn-lt"/>
              </a:rPr>
            </a:br>
            <a:r>
              <a:rPr lang="en-IE" sz="5000" dirty="0" smtClean="0">
                <a:latin typeface="+mn-lt"/>
              </a:rPr>
              <a:t>A Woman Who Made Mercy a Verb</a:t>
            </a:r>
            <a:endParaRPr lang="en-IE" sz="5000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25353" y="332656"/>
            <a:ext cx="8280920" cy="969496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effectLst>
            <a:outerShdw blurRad="76200" dist="12700" dir="8100000" sy="-23000" kx="800400" algn="br" rotWithShape="0">
              <a:prstClr val="black">
                <a:alpha val="2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IE" sz="3200" dirty="0" smtClean="0">
                <a:solidFill>
                  <a:srgbClr val="555846"/>
                </a:solidFill>
              </a:rPr>
              <a:t>The Characteristics of a Mercy Inspired Education </a:t>
            </a:r>
          </a:p>
          <a:p>
            <a:pPr algn="ctr"/>
            <a:r>
              <a:rPr lang="en-IE" sz="2500" dirty="0" smtClean="0">
                <a:solidFill>
                  <a:srgbClr val="555846"/>
                </a:solidFill>
              </a:rPr>
              <a:t>~ </a:t>
            </a:r>
            <a:r>
              <a:rPr lang="en-IE" sz="2500" dirty="0" err="1" smtClean="0">
                <a:solidFill>
                  <a:srgbClr val="555846"/>
                </a:solidFill>
              </a:rPr>
              <a:t>Wholistic</a:t>
            </a:r>
            <a:r>
              <a:rPr lang="en-IE" sz="2500" dirty="0" smtClean="0">
                <a:solidFill>
                  <a:srgbClr val="555846"/>
                </a:solidFill>
              </a:rPr>
              <a:t> and Integrated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691680" y="4957718"/>
            <a:ext cx="5758949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E" sz="2200" dirty="0" smtClean="0">
                <a:solidFill>
                  <a:srgbClr val="555846"/>
                </a:solidFill>
              </a:rPr>
              <a:t>“</a:t>
            </a:r>
            <a:r>
              <a:rPr lang="en-IE" sz="2200" i="1" dirty="0" smtClean="0">
                <a:solidFill>
                  <a:srgbClr val="555846"/>
                </a:solidFill>
              </a:rPr>
              <a:t>Fit the Children for earth without unfitting them for heaven”</a:t>
            </a:r>
            <a:endParaRPr lang="en-IE" sz="2200" dirty="0"/>
          </a:p>
        </p:txBody>
      </p:sp>
      <p:pic>
        <p:nvPicPr>
          <p:cNvPr id="8" name="Picture 7" descr="Teachers  &amp; Students (Ceist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28775" y="2252662"/>
            <a:ext cx="5886450" cy="2352675"/>
          </a:xfrm>
          <a:prstGeom prst="rect">
            <a:avLst/>
          </a:prstGeom>
          <a:ln w="19050">
            <a:solidFill>
              <a:srgbClr val="555846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25353" y="332656"/>
            <a:ext cx="8280920" cy="969496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effectLst>
            <a:outerShdw blurRad="76200" dist="12700" dir="8100000" sy="-23000" kx="800400" algn="br" rotWithShape="0">
              <a:prstClr val="black">
                <a:alpha val="2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IE" sz="3200" dirty="0" smtClean="0">
                <a:solidFill>
                  <a:srgbClr val="555846"/>
                </a:solidFill>
              </a:rPr>
              <a:t>The Characteristics of a Mercy Inspired Education </a:t>
            </a:r>
          </a:p>
          <a:p>
            <a:pPr algn="ctr"/>
            <a:r>
              <a:rPr lang="en-IE" sz="2500" dirty="0" smtClean="0">
                <a:solidFill>
                  <a:srgbClr val="555846"/>
                </a:solidFill>
              </a:rPr>
              <a:t>~ </a:t>
            </a:r>
            <a:r>
              <a:rPr lang="en-IE" sz="2500" dirty="0" err="1" smtClean="0">
                <a:solidFill>
                  <a:srgbClr val="555846"/>
                </a:solidFill>
              </a:rPr>
              <a:t>Wholistic</a:t>
            </a:r>
            <a:r>
              <a:rPr lang="en-IE" sz="2500" dirty="0" smtClean="0">
                <a:solidFill>
                  <a:srgbClr val="555846"/>
                </a:solidFill>
              </a:rPr>
              <a:t> and Integrated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11560" y="2060843"/>
            <a:ext cx="7992888" cy="3816429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9050">
            <a:solidFill>
              <a:schemeClr val="accent5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>
              <a:buSzPct val="60000"/>
              <a:buFont typeface="Wingdings" pitchFamily="2" charset="2"/>
              <a:buChar char="v"/>
            </a:pPr>
            <a:r>
              <a:rPr lang="en-IE" sz="2200" dirty="0" smtClean="0">
                <a:solidFill>
                  <a:srgbClr val="424436"/>
                </a:solidFill>
              </a:rPr>
              <a:t> Forming the young person ~ a truly mature and rounded, talented &amp; </a:t>
            </a:r>
          </a:p>
          <a:p>
            <a:pPr>
              <a:buSzPct val="60000"/>
            </a:pPr>
            <a:r>
              <a:rPr lang="en-IE" sz="2200" dirty="0" smtClean="0">
                <a:solidFill>
                  <a:srgbClr val="424436"/>
                </a:solidFill>
              </a:rPr>
              <a:t>     creative human person</a:t>
            </a:r>
          </a:p>
          <a:p>
            <a:pPr>
              <a:buSzPct val="60000"/>
              <a:buFont typeface="Wingdings" pitchFamily="2" charset="2"/>
              <a:buChar char="v"/>
            </a:pPr>
            <a:endParaRPr lang="en-IE" sz="2200" dirty="0" smtClean="0">
              <a:solidFill>
                <a:srgbClr val="424436"/>
              </a:solidFill>
            </a:endParaRPr>
          </a:p>
          <a:p>
            <a:pPr>
              <a:buSzPct val="60000"/>
              <a:buFont typeface="Wingdings" pitchFamily="2" charset="2"/>
              <a:buChar char="v"/>
            </a:pPr>
            <a:r>
              <a:rPr lang="en-IE" sz="2200" dirty="0" smtClean="0">
                <a:solidFill>
                  <a:srgbClr val="424436"/>
                </a:solidFill>
              </a:rPr>
              <a:t> The reality in which that person is called to live ~ transient &amp; intransient</a:t>
            </a:r>
          </a:p>
          <a:p>
            <a:pPr>
              <a:buSzPct val="60000"/>
              <a:buFont typeface="Wingdings" pitchFamily="2" charset="2"/>
              <a:buChar char="v"/>
            </a:pPr>
            <a:endParaRPr lang="en-IE" sz="2200" dirty="0" smtClean="0">
              <a:solidFill>
                <a:srgbClr val="424436"/>
              </a:solidFill>
            </a:endParaRPr>
          </a:p>
          <a:p>
            <a:pPr>
              <a:buSzPct val="60000"/>
              <a:buFont typeface="Wingdings" pitchFamily="2" charset="2"/>
              <a:buChar char="v"/>
            </a:pPr>
            <a:r>
              <a:rPr lang="en-IE" sz="2200" dirty="0" smtClean="0">
                <a:solidFill>
                  <a:srgbClr val="424436"/>
                </a:solidFill>
              </a:rPr>
              <a:t> Empowering young person to engage the realities of their life &amp; world </a:t>
            </a:r>
          </a:p>
          <a:p>
            <a:pPr>
              <a:buSzPct val="60000"/>
            </a:pPr>
            <a:r>
              <a:rPr lang="en-IE" sz="2200" dirty="0" smtClean="0">
                <a:solidFill>
                  <a:srgbClr val="424436"/>
                </a:solidFill>
              </a:rPr>
              <a:t>   with freedom &amp; responsibility</a:t>
            </a:r>
          </a:p>
          <a:p>
            <a:pPr>
              <a:buSzPct val="60000"/>
              <a:buFont typeface="Wingdings" pitchFamily="2" charset="2"/>
              <a:buChar char="v"/>
            </a:pPr>
            <a:endParaRPr lang="en-IE" sz="2200" dirty="0" smtClean="0">
              <a:solidFill>
                <a:srgbClr val="424436"/>
              </a:solidFill>
            </a:endParaRPr>
          </a:p>
          <a:p>
            <a:pPr>
              <a:buSzPct val="60000"/>
              <a:buFont typeface="Wingdings" pitchFamily="2" charset="2"/>
              <a:buChar char="v"/>
            </a:pPr>
            <a:r>
              <a:rPr lang="en-IE" sz="2200" dirty="0" smtClean="0">
                <a:solidFill>
                  <a:srgbClr val="424436"/>
                </a:solidFill>
              </a:rPr>
              <a:t> Not just knowledge but wisdom</a:t>
            </a:r>
          </a:p>
          <a:p>
            <a:pPr>
              <a:buSzPct val="60000"/>
              <a:buFont typeface="Wingdings" pitchFamily="2" charset="2"/>
              <a:buChar char="v"/>
            </a:pPr>
            <a:endParaRPr lang="en-IE" sz="2200" dirty="0" smtClean="0">
              <a:solidFill>
                <a:srgbClr val="424436"/>
              </a:solidFill>
            </a:endParaRPr>
          </a:p>
          <a:p>
            <a:pPr>
              <a:buSzPct val="60000"/>
              <a:buFont typeface="Wingdings" pitchFamily="2" charset="2"/>
              <a:buChar char="v"/>
            </a:pPr>
            <a:r>
              <a:rPr lang="en-IE" sz="2200" dirty="0" smtClean="0">
                <a:solidFill>
                  <a:srgbClr val="424436"/>
                </a:solidFill>
              </a:rPr>
              <a:t> Formation &amp; Information</a:t>
            </a:r>
            <a:endParaRPr lang="en-IE" sz="2200" i="1" dirty="0" smtClean="0">
              <a:solidFill>
                <a:srgbClr val="42443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25353" y="332656"/>
            <a:ext cx="8280920" cy="969496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effectLst>
            <a:outerShdw blurRad="76200" dist="12700" dir="8100000" sy="-23000" kx="800400" algn="br" rotWithShape="0">
              <a:prstClr val="black">
                <a:alpha val="2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IE" sz="3200" dirty="0" smtClean="0">
                <a:solidFill>
                  <a:srgbClr val="555846"/>
                </a:solidFill>
              </a:rPr>
              <a:t>The Characteristics of a Mercy Inspired Education </a:t>
            </a:r>
          </a:p>
          <a:p>
            <a:pPr algn="ctr"/>
            <a:r>
              <a:rPr lang="en-IE" sz="2500" dirty="0" smtClean="0">
                <a:solidFill>
                  <a:srgbClr val="555846"/>
                </a:solidFill>
              </a:rPr>
              <a:t>~ Compassionate concern for the Poor</a:t>
            </a:r>
          </a:p>
        </p:txBody>
      </p:sp>
      <p:pic>
        <p:nvPicPr>
          <p:cNvPr id="6" name="Picture 5" descr="volunteer hand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97561" y="2060848"/>
            <a:ext cx="4533900" cy="3429000"/>
          </a:xfrm>
          <a:prstGeom prst="rect">
            <a:avLst/>
          </a:prstGeom>
          <a:ln w="19050">
            <a:solidFill>
              <a:srgbClr val="424436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25353" y="332656"/>
            <a:ext cx="8280920" cy="969496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effectLst>
            <a:outerShdw blurRad="76200" dist="12700" dir="8100000" sy="-23000" kx="800400" algn="br" rotWithShape="0">
              <a:prstClr val="black">
                <a:alpha val="2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IE" sz="3200" dirty="0" smtClean="0">
                <a:solidFill>
                  <a:srgbClr val="555846"/>
                </a:solidFill>
              </a:rPr>
              <a:t>The Characteristics of a Mercy Inspired Education </a:t>
            </a:r>
          </a:p>
          <a:p>
            <a:pPr algn="ctr"/>
            <a:r>
              <a:rPr lang="en-IE" sz="2500" dirty="0" smtClean="0">
                <a:solidFill>
                  <a:srgbClr val="555846"/>
                </a:solidFill>
              </a:rPr>
              <a:t>~ Compassionate concern for the Poor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27584" y="1700808"/>
            <a:ext cx="7632848" cy="480131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9050">
            <a:solidFill>
              <a:schemeClr val="accent5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IE" i="1" dirty="0" smtClean="0">
                <a:solidFill>
                  <a:srgbClr val="424436"/>
                </a:solidFill>
              </a:rPr>
              <a:t>“If our education is really ‘education that makes a difference,</a:t>
            </a:r>
          </a:p>
          <a:p>
            <a:r>
              <a:rPr lang="en-IE" i="1" dirty="0" smtClean="0">
                <a:solidFill>
                  <a:srgbClr val="424436"/>
                </a:solidFill>
              </a:rPr>
              <a:t>That ‘leads the way’</a:t>
            </a:r>
          </a:p>
          <a:p>
            <a:r>
              <a:rPr lang="en-IE" i="1" dirty="0" smtClean="0">
                <a:solidFill>
                  <a:srgbClr val="424436"/>
                </a:solidFill>
              </a:rPr>
              <a:t>We have to enable students to assess their world,</a:t>
            </a:r>
          </a:p>
          <a:p>
            <a:r>
              <a:rPr lang="en-IE" i="1" dirty="0" smtClean="0">
                <a:solidFill>
                  <a:srgbClr val="424436"/>
                </a:solidFill>
              </a:rPr>
              <a:t>Both its raging possibilities and its limitless brutalities,</a:t>
            </a:r>
          </a:p>
          <a:p>
            <a:r>
              <a:rPr lang="en-IE" i="1" dirty="0" smtClean="0">
                <a:solidFill>
                  <a:srgbClr val="424436"/>
                </a:solidFill>
              </a:rPr>
              <a:t> As well as simply to function in it.</a:t>
            </a:r>
          </a:p>
          <a:p>
            <a:r>
              <a:rPr lang="en-IE" i="1" dirty="0" smtClean="0">
                <a:solidFill>
                  <a:srgbClr val="424436"/>
                </a:solidFill>
              </a:rPr>
              <a:t> </a:t>
            </a:r>
          </a:p>
          <a:p>
            <a:r>
              <a:rPr lang="en-IE" i="1" dirty="0" smtClean="0">
                <a:solidFill>
                  <a:srgbClr val="424436"/>
                </a:solidFill>
              </a:rPr>
              <a:t>They must leave us able and willing</a:t>
            </a:r>
          </a:p>
          <a:p>
            <a:r>
              <a:rPr lang="en-IE" i="1" dirty="0" smtClean="0">
                <a:solidFill>
                  <a:srgbClr val="424436"/>
                </a:solidFill>
              </a:rPr>
              <a:t>To envision something better for the world</a:t>
            </a:r>
          </a:p>
          <a:p>
            <a:r>
              <a:rPr lang="en-IE" i="1" dirty="0" smtClean="0">
                <a:solidFill>
                  <a:srgbClr val="424436"/>
                </a:solidFill>
              </a:rPr>
              <a:t>Than power and profit at any cost.</a:t>
            </a:r>
          </a:p>
          <a:p>
            <a:r>
              <a:rPr lang="en-IE" i="1" dirty="0" smtClean="0">
                <a:solidFill>
                  <a:srgbClr val="424436"/>
                </a:solidFill>
              </a:rPr>
              <a:t> </a:t>
            </a:r>
          </a:p>
          <a:p>
            <a:r>
              <a:rPr lang="en-IE" i="1" dirty="0" smtClean="0">
                <a:solidFill>
                  <a:srgbClr val="424436"/>
                </a:solidFill>
              </a:rPr>
              <a:t>They must have the skills to question its assumptions</a:t>
            </a:r>
          </a:p>
          <a:p>
            <a:r>
              <a:rPr lang="en-IE" i="1" dirty="0" smtClean="0">
                <a:solidFill>
                  <a:srgbClr val="424436"/>
                </a:solidFill>
              </a:rPr>
              <a:t>About Darwinian economics and biological stereotypes</a:t>
            </a:r>
          </a:p>
          <a:p>
            <a:r>
              <a:rPr lang="en-IE" i="1" dirty="0" smtClean="0">
                <a:solidFill>
                  <a:srgbClr val="424436"/>
                </a:solidFill>
              </a:rPr>
              <a:t>Rather than simply accept them.</a:t>
            </a:r>
          </a:p>
          <a:p>
            <a:r>
              <a:rPr lang="en-IE" i="1" dirty="0" smtClean="0">
                <a:solidFill>
                  <a:srgbClr val="424436"/>
                </a:solidFill>
              </a:rPr>
              <a:t> </a:t>
            </a:r>
          </a:p>
          <a:p>
            <a:r>
              <a:rPr lang="en-IE" i="1" dirty="0" smtClean="0">
                <a:solidFill>
                  <a:srgbClr val="424436"/>
                </a:solidFill>
              </a:rPr>
              <a:t>They must have the commitment to question its social axioms</a:t>
            </a:r>
          </a:p>
          <a:p>
            <a:r>
              <a:rPr lang="en-IE" i="1" dirty="0" smtClean="0">
                <a:solidFill>
                  <a:srgbClr val="424436"/>
                </a:solidFill>
              </a:rPr>
              <a:t>Rather than simply comply with them”.</a:t>
            </a:r>
          </a:p>
          <a:p>
            <a:r>
              <a:rPr lang="en-IE" i="1" dirty="0" smtClean="0">
                <a:solidFill>
                  <a:srgbClr val="424436"/>
                </a:solidFill>
              </a:rPr>
              <a:t>						                  Joan </a:t>
            </a:r>
            <a:r>
              <a:rPr lang="en-IE" i="1" dirty="0" err="1" smtClean="0">
                <a:solidFill>
                  <a:srgbClr val="424436"/>
                </a:solidFill>
              </a:rPr>
              <a:t>Chittiser</a:t>
            </a:r>
            <a:r>
              <a:rPr lang="en-IE" i="1" dirty="0" smtClean="0">
                <a:solidFill>
                  <a:srgbClr val="424436"/>
                </a:solidFill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25353" y="332656"/>
            <a:ext cx="8280920" cy="969496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effectLst>
            <a:outerShdw blurRad="76200" dist="12700" dir="8100000" sy="-23000" kx="800400" algn="br" rotWithShape="0">
              <a:prstClr val="black">
                <a:alpha val="2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IE" sz="3200" dirty="0" smtClean="0">
                <a:solidFill>
                  <a:srgbClr val="555846"/>
                </a:solidFill>
              </a:rPr>
              <a:t>The Characteristics of a Mercy Inspired Education </a:t>
            </a:r>
          </a:p>
          <a:p>
            <a:pPr algn="ctr"/>
            <a:r>
              <a:rPr lang="en-IE" sz="2500" dirty="0" smtClean="0">
                <a:solidFill>
                  <a:srgbClr val="555846"/>
                </a:solidFill>
              </a:rPr>
              <a:t>~ Catherine offered a vision of an alternative society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83568" y="1767438"/>
            <a:ext cx="7632848" cy="4685898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9050">
            <a:solidFill>
              <a:schemeClr val="accent5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IE" sz="1900" dirty="0" smtClean="0">
                <a:solidFill>
                  <a:srgbClr val="424436"/>
                </a:solidFill>
              </a:rPr>
              <a:t>Mercy Schools must:   </a:t>
            </a:r>
          </a:p>
          <a:p>
            <a:endParaRPr lang="en-IE" dirty="0" smtClean="0">
              <a:solidFill>
                <a:srgbClr val="424436"/>
              </a:solidFill>
            </a:endParaRPr>
          </a:p>
          <a:p>
            <a:pPr>
              <a:buSzPct val="60000"/>
              <a:buFont typeface="Wingdings" pitchFamily="2" charset="2"/>
              <a:buChar char="v"/>
            </a:pPr>
            <a:r>
              <a:rPr lang="en-IE" sz="1750" dirty="0" smtClean="0">
                <a:solidFill>
                  <a:srgbClr val="424436"/>
                </a:solidFill>
              </a:rPr>
              <a:t> Be open, accessible &amp; inclusive of all without discrimination </a:t>
            </a:r>
          </a:p>
          <a:p>
            <a:pPr>
              <a:buSzPct val="60000"/>
              <a:buFont typeface="Wingdings" pitchFamily="2" charset="2"/>
              <a:buChar char="v"/>
            </a:pPr>
            <a:endParaRPr lang="en-IE" sz="1750" dirty="0" smtClean="0">
              <a:solidFill>
                <a:srgbClr val="424436"/>
              </a:solidFill>
            </a:endParaRPr>
          </a:p>
          <a:p>
            <a:pPr>
              <a:buSzPct val="60000"/>
              <a:buFont typeface="Wingdings" pitchFamily="2" charset="2"/>
              <a:buChar char="v"/>
            </a:pPr>
            <a:r>
              <a:rPr lang="en-IE" sz="1750" dirty="0" smtClean="0">
                <a:solidFill>
                  <a:srgbClr val="424436"/>
                </a:solidFill>
              </a:rPr>
              <a:t> Welcome the poor, the marginalized, the stranger</a:t>
            </a:r>
          </a:p>
          <a:p>
            <a:pPr>
              <a:buSzPct val="60000"/>
              <a:buFont typeface="Wingdings" pitchFamily="2" charset="2"/>
              <a:buChar char="v"/>
            </a:pPr>
            <a:endParaRPr lang="en-IE" sz="1750" dirty="0" smtClean="0">
              <a:solidFill>
                <a:srgbClr val="424436"/>
              </a:solidFill>
            </a:endParaRPr>
          </a:p>
          <a:p>
            <a:pPr>
              <a:buSzPct val="60000"/>
              <a:buFont typeface="Wingdings" pitchFamily="2" charset="2"/>
              <a:buChar char="v"/>
            </a:pPr>
            <a:r>
              <a:rPr lang="en-IE" sz="1750" dirty="0" smtClean="0">
                <a:solidFill>
                  <a:srgbClr val="424436"/>
                </a:solidFill>
              </a:rPr>
              <a:t> Educate the poor &amp; marginalized</a:t>
            </a:r>
          </a:p>
          <a:p>
            <a:pPr>
              <a:buSzPct val="60000"/>
              <a:buFont typeface="Wingdings" pitchFamily="2" charset="2"/>
              <a:buChar char="v"/>
            </a:pPr>
            <a:endParaRPr lang="en-IE" sz="1750" dirty="0" smtClean="0">
              <a:solidFill>
                <a:srgbClr val="424436"/>
              </a:solidFill>
            </a:endParaRPr>
          </a:p>
          <a:p>
            <a:pPr>
              <a:buSzPct val="60000"/>
              <a:buFont typeface="Wingdings" pitchFamily="2" charset="2"/>
              <a:buChar char="v"/>
            </a:pPr>
            <a:r>
              <a:rPr lang="en-IE" sz="1750" dirty="0" smtClean="0">
                <a:solidFill>
                  <a:srgbClr val="424436"/>
                </a:solidFill>
              </a:rPr>
              <a:t> Teach students to critique the causes of poverty &amp; marginalisation at local &amp; global level </a:t>
            </a:r>
          </a:p>
          <a:p>
            <a:pPr>
              <a:buSzPct val="60000"/>
              <a:buFont typeface="Wingdings" pitchFamily="2" charset="2"/>
              <a:buChar char="v"/>
            </a:pPr>
            <a:endParaRPr lang="en-IE" sz="1750" dirty="0" smtClean="0">
              <a:solidFill>
                <a:srgbClr val="424436"/>
              </a:solidFill>
            </a:endParaRPr>
          </a:p>
          <a:p>
            <a:pPr>
              <a:buSzPct val="60000"/>
              <a:buFont typeface="Wingdings" pitchFamily="2" charset="2"/>
              <a:buChar char="v"/>
            </a:pPr>
            <a:r>
              <a:rPr lang="en-IE" sz="1750" dirty="0" smtClean="0">
                <a:solidFill>
                  <a:srgbClr val="424436"/>
                </a:solidFill>
              </a:rPr>
              <a:t> Be “free and friendly spaces where we reach out to strangers and invite them to become </a:t>
            </a:r>
          </a:p>
          <a:p>
            <a:pPr>
              <a:buSzPct val="60000"/>
            </a:pPr>
            <a:r>
              <a:rPr lang="en-IE" sz="1750" dirty="0" smtClean="0">
                <a:solidFill>
                  <a:srgbClr val="424436"/>
                </a:solidFill>
              </a:rPr>
              <a:t>   friends”</a:t>
            </a:r>
          </a:p>
          <a:p>
            <a:pPr>
              <a:buSzPct val="60000"/>
              <a:buFont typeface="Wingdings" pitchFamily="2" charset="2"/>
              <a:buChar char="v"/>
            </a:pPr>
            <a:endParaRPr lang="en-IE" sz="1750" dirty="0" smtClean="0">
              <a:solidFill>
                <a:srgbClr val="424436"/>
              </a:solidFill>
            </a:endParaRPr>
          </a:p>
          <a:p>
            <a:pPr>
              <a:buSzPct val="60000"/>
              <a:buFont typeface="Wingdings" pitchFamily="2" charset="2"/>
              <a:buChar char="v"/>
            </a:pPr>
            <a:r>
              <a:rPr lang="en-IE" sz="1750" dirty="0" smtClean="0">
                <a:solidFill>
                  <a:srgbClr val="424436"/>
                </a:solidFill>
              </a:rPr>
              <a:t> Promote awareness &amp; an understanding of our responsibility for our impoverished world</a:t>
            </a:r>
          </a:p>
          <a:p>
            <a:pPr>
              <a:buSzPct val="60000"/>
              <a:buFont typeface="Wingdings" pitchFamily="2" charset="2"/>
              <a:buChar char="v"/>
            </a:pPr>
            <a:endParaRPr lang="en-IE" sz="1750" dirty="0" smtClean="0">
              <a:solidFill>
                <a:srgbClr val="424436"/>
              </a:solidFill>
            </a:endParaRPr>
          </a:p>
          <a:p>
            <a:pPr>
              <a:buSzPct val="60000"/>
              <a:buFont typeface="Wingdings" pitchFamily="2" charset="2"/>
              <a:buChar char="v"/>
            </a:pPr>
            <a:r>
              <a:rPr lang="en-IE" sz="1750" dirty="0" smtClean="0">
                <a:solidFill>
                  <a:srgbClr val="424436"/>
                </a:solidFill>
              </a:rPr>
              <a:t> Look at a new challenge of poverty among young people including  poverty of a lost sense </a:t>
            </a:r>
          </a:p>
          <a:p>
            <a:pPr>
              <a:buSzPct val="60000"/>
            </a:pPr>
            <a:r>
              <a:rPr lang="en-IE" sz="1750" dirty="0" smtClean="0">
                <a:solidFill>
                  <a:srgbClr val="424436"/>
                </a:solidFill>
              </a:rPr>
              <a:t>    of meaning in life, of resignation or indifference and a lack of a coherent idea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25353" y="332656"/>
            <a:ext cx="8280920" cy="969496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effectLst>
            <a:outerShdw blurRad="76200" dist="12700" dir="8100000" sy="-23000" kx="800400" algn="br" rotWithShape="0">
              <a:prstClr val="black">
                <a:alpha val="2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IE" sz="3200" dirty="0" smtClean="0">
                <a:solidFill>
                  <a:srgbClr val="555846"/>
                </a:solidFill>
              </a:rPr>
              <a:t>The Characteristics of a Mercy Inspired Education </a:t>
            </a:r>
          </a:p>
          <a:p>
            <a:pPr algn="ctr"/>
            <a:r>
              <a:rPr lang="en-IE" sz="2500" dirty="0" smtClean="0">
                <a:solidFill>
                  <a:srgbClr val="555846"/>
                </a:solidFill>
              </a:rPr>
              <a:t>~ Committed to Community Building</a:t>
            </a:r>
          </a:p>
        </p:txBody>
      </p:sp>
      <p:pic>
        <p:nvPicPr>
          <p:cNvPr id="4" name="Picture 3" descr="community teen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23728" y="1628800"/>
            <a:ext cx="4873338" cy="3456384"/>
          </a:xfrm>
          <a:prstGeom prst="rect">
            <a:avLst/>
          </a:prstGeom>
          <a:ln w="19050">
            <a:solidFill>
              <a:srgbClr val="424436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827584" y="5445224"/>
            <a:ext cx="76328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2000" i="1" dirty="0" smtClean="0">
                <a:solidFill>
                  <a:srgbClr val="555846"/>
                </a:solidFill>
              </a:rPr>
              <a:t>Catherine connected the rich to the poor, the educated and skilled to the uninstructed, the influential to those perceived as of no consequence, the powerful to the weak’</a:t>
            </a:r>
            <a:endParaRPr lang="en-IE" sz="2000" i="1" dirty="0">
              <a:solidFill>
                <a:srgbClr val="55584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25353" y="332656"/>
            <a:ext cx="8280920" cy="969496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effectLst>
            <a:outerShdw blurRad="76200" dist="12700" dir="8100000" sy="-23000" kx="800400" algn="br" rotWithShape="0">
              <a:prstClr val="black">
                <a:alpha val="2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IE" sz="3200" dirty="0" smtClean="0">
                <a:solidFill>
                  <a:srgbClr val="555846"/>
                </a:solidFill>
              </a:rPr>
              <a:t>The Characteristics of a Mercy Inspired Education </a:t>
            </a:r>
          </a:p>
          <a:p>
            <a:pPr algn="ctr"/>
            <a:r>
              <a:rPr lang="en-IE" sz="2500" dirty="0" smtClean="0">
                <a:solidFill>
                  <a:srgbClr val="555846"/>
                </a:solidFill>
              </a:rPr>
              <a:t>~ Catherine offered a vision of an alternative society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83568" y="2050970"/>
            <a:ext cx="7920880" cy="4078039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9050">
            <a:solidFill>
              <a:schemeClr val="accent5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>
              <a:buSzPct val="60000"/>
              <a:buFont typeface="Wingdings" pitchFamily="2" charset="2"/>
              <a:buChar char="v"/>
            </a:pPr>
            <a:r>
              <a:rPr lang="en-IE" sz="1850" dirty="0" smtClean="0">
                <a:solidFill>
                  <a:srgbClr val="424436"/>
                </a:solidFill>
              </a:rPr>
              <a:t> We belong to one another  ~ have a social responsibility for each other &amp; for our world</a:t>
            </a:r>
          </a:p>
          <a:p>
            <a:pPr>
              <a:buSzPct val="60000"/>
              <a:buFont typeface="Wingdings" pitchFamily="2" charset="2"/>
              <a:buChar char="v"/>
            </a:pPr>
            <a:endParaRPr lang="en-IE" sz="1850" dirty="0" smtClean="0">
              <a:solidFill>
                <a:srgbClr val="424436"/>
              </a:solidFill>
            </a:endParaRPr>
          </a:p>
          <a:p>
            <a:pPr>
              <a:buSzPct val="60000"/>
              <a:buFont typeface="Wingdings" pitchFamily="2" charset="2"/>
              <a:buChar char="v"/>
            </a:pPr>
            <a:r>
              <a:rPr lang="en-IE" sz="1850" dirty="0" smtClean="0">
                <a:solidFill>
                  <a:srgbClr val="424436"/>
                </a:solidFill>
              </a:rPr>
              <a:t> We belong to the earth ~ have an ecological responsibility to respect the life of nature</a:t>
            </a:r>
          </a:p>
          <a:p>
            <a:pPr>
              <a:buSzPct val="60000"/>
              <a:buFont typeface="Wingdings" pitchFamily="2" charset="2"/>
              <a:buChar char="v"/>
            </a:pPr>
            <a:endParaRPr lang="en-IE" sz="1850" dirty="0" smtClean="0">
              <a:solidFill>
                <a:srgbClr val="424436"/>
              </a:solidFill>
            </a:endParaRPr>
          </a:p>
          <a:p>
            <a:pPr>
              <a:buSzPct val="60000"/>
              <a:buFont typeface="Wingdings" pitchFamily="2" charset="2"/>
              <a:buChar char="v"/>
            </a:pPr>
            <a:r>
              <a:rPr lang="en-IE" sz="1850" dirty="0" smtClean="0">
                <a:solidFill>
                  <a:srgbClr val="424436"/>
                </a:solidFill>
              </a:rPr>
              <a:t> Mercy schools are called to create community in the school ~ that values co-operation </a:t>
            </a:r>
          </a:p>
          <a:p>
            <a:pPr>
              <a:buSzPct val="60000"/>
            </a:pPr>
            <a:r>
              <a:rPr lang="en-IE" sz="1850" dirty="0" smtClean="0">
                <a:solidFill>
                  <a:srgbClr val="424436"/>
                </a:solidFill>
              </a:rPr>
              <a:t>   over competition, collaboration over individualism</a:t>
            </a:r>
          </a:p>
          <a:p>
            <a:pPr>
              <a:buSzPct val="60000"/>
              <a:buFont typeface="Wingdings" pitchFamily="2" charset="2"/>
              <a:buChar char="v"/>
            </a:pPr>
            <a:endParaRPr lang="en-IE" sz="1850" dirty="0" smtClean="0">
              <a:solidFill>
                <a:srgbClr val="424436"/>
              </a:solidFill>
            </a:endParaRPr>
          </a:p>
          <a:p>
            <a:pPr>
              <a:buSzPct val="60000"/>
              <a:buFont typeface="Wingdings" pitchFamily="2" charset="2"/>
              <a:buChar char="v"/>
            </a:pPr>
            <a:r>
              <a:rPr lang="en-IE" sz="1850" dirty="0" smtClean="0">
                <a:solidFill>
                  <a:srgbClr val="424436"/>
                </a:solidFill>
              </a:rPr>
              <a:t> Environments shape &amp; express community spirit and values ~ the importance of the </a:t>
            </a:r>
          </a:p>
          <a:p>
            <a:pPr>
              <a:buSzPct val="60000"/>
            </a:pPr>
            <a:r>
              <a:rPr lang="en-IE" sz="1850" dirty="0" smtClean="0">
                <a:solidFill>
                  <a:srgbClr val="424436"/>
                </a:solidFill>
              </a:rPr>
              <a:t>   symbol system of the school is important</a:t>
            </a:r>
          </a:p>
          <a:p>
            <a:pPr>
              <a:buSzPct val="60000"/>
              <a:buFont typeface="Wingdings" pitchFamily="2" charset="2"/>
              <a:buChar char="v"/>
            </a:pPr>
            <a:endParaRPr lang="en-IE" sz="1850" dirty="0" smtClean="0">
              <a:solidFill>
                <a:srgbClr val="424436"/>
              </a:solidFill>
            </a:endParaRPr>
          </a:p>
          <a:p>
            <a:pPr>
              <a:buSzPct val="60000"/>
              <a:buFont typeface="Wingdings" pitchFamily="2" charset="2"/>
              <a:buChar char="v"/>
            </a:pPr>
            <a:r>
              <a:rPr lang="en-IE" sz="1850" dirty="0" smtClean="0">
                <a:solidFill>
                  <a:srgbClr val="424436"/>
                </a:solidFill>
              </a:rPr>
              <a:t> Liturgical, prayer &amp; worship life of the school ~ expresses the reality of the community </a:t>
            </a:r>
          </a:p>
          <a:p>
            <a:pPr>
              <a:buSzPct val="60000"/>
            </a:pPr>
            <a:r>
              <a:rPr lang="en-IE" sz="1850" dirty="0" smtClean="0">
                <a:solidFill>
                  <a:srgbClr val="424436"/>
                </a:solidFill>
              </a:rPr>
              <a:t>   of the school</a:t>
            </a:r>
          </a:p>
          <a:p>
            <a:pPr>
              <a:buSzPct val="60000"/>
              <a:buFont typeface="Wingdings" pitchFamily="2" charset="2"/>
              <a:buChar char="v"/>
            </a:pPr>
            <a:endParaRPr lang="en-IE" sz="1850" dirty="0" smtClean="0">
              <a:solidFill>
                <a:srgbClr val="424436"/>
              </a:solidFill>
            </a:endParaRPr>
          </a:p>
          <a:p>
            <a:pPr>
              <a:buSzPct val="60000"/>
              <a:buFont typeface="Wingdings" pitchFamily="2" charset="2"/>
              <a:buChar char="v"/>
            </a:pPr>
            <a:r>
              <a:rPr lang="en-IE" sz="1850" dirty="0" smtClean="0">
                <a:solidFill>
                  <a:srgbClr val="424436"/>
                </a:solidFill>
              </a:rPr>
              <a:t> Our schools must form links with the local faith community of parish &amp; Church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25353" y="332656"/>
            <a:ext cx="8280920" cy="969496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effectLst>
            <a:outerShdw blurRad="76200" dist="12700" dir="8100000" sy="-23000" kx="800400" algn="br" rotWithShape="0">
              <a:prstClr val="black">
                <a:alpha val="2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IE" sz="3200" dirty="0" smtClean="0">
                <a:solidFill>
                  <a:srgbClr val="555846"/>
                </a:solidFill>
              </a:rPr>
              <a:t>The Characteristics of a Mercy Inspired Education </a:t>
            </a:r>
          </a:p>
          <a:p>
            <a:pPr algn="ctr"/>
            <a:r>
              <a:rPr lang="en-IE" sz="2500" dirty="0" smtClean="0">
                <a:solidFill>
                  <a:srgbClr val="555846"/>
                </a:solidFill>
              </a:rPr>
              <a:t>~ Catherine offered a vision of an alternative society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83568" y="2353087"/>
            <a:ext cx="7920880" cy="2654573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9050">
            <a:solidFill>
              <a:schemeClr val="accent5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>
              <a:buSzPct val="60000"/>
              <a:buFont typeface="Wingdings" pitchFamily="2" charset="2"/>
              <a:buChar char="v"/>
            </a:pPr>
            <a:r>
              <a:rPr lang="en-IE" sz="1850" dirty="0" smtClean="0">
                <a:solidFill>
                  <a:srgbClr val="424436"/>
                </a:solidFill>
              </a:rPr>
              <a:t> Our schools must open outwards to those outside the school community</a:t>
            </a:r>
          </a:p>
          <a:p>
            <a:pPr>
              <a:buSzPct val="60000"/>
              <a:buFont typeface="Wingdings" pitchFamily="2" charset="2"/>
              <a:buChar char="v"/>
            </a:pPr>
            <a:endParaRPr lang="en-IE" sz="1850" dirty="0" smtClean="0">
              <a:solidFill>
                <a:srgbClr val="424436"/>
              </a:solidFill>
            </a:endParaRPr>
          </a:p>
          <a:p>
            <a:pPr>
              <a:buSzPct val="60000"/>
              <a:buFont typeface="Wingdings" pitchFamily="2" charset="2"/>
              <a:buChar char="v"/>
            </a:pPr>
            <a:r>
              <a:rPr lang="en-IE" sz="1850" dirty="0" smtClean="0">
                <a:solidFill>
                  <a:srgbClr val="424436"/>
                </a:solidFill>
              </a:rPr>
              <a:t> We must teach our students to respond to the pain of the ‘broken world’</a:t>
            </a:r>
          </a:p>
          <a:p>
            <a:pPr>
              <a:buSzPct val="60000"/>
              <a:buFont typeface="Wingdings" pitchFamily="2" charset="2"/>
              <a:buChar char="v"/>
            </a:pPr>
            <a:endParaRPr lang="en-IE" sz="1850" dirty="0" smtClean="0">
              <a:solidFill>
                <a:srgbClr val="424436"/>
              </a:solidFill>
            </a:endParaRPr>
          </a:p>
          <a:p>
            <a:pPr>
              <a:buSzPct val="60000"/>
              <a:buFont typeface="Wingdings" pitchFamily="2" charset="2"/>
              <a:buChar char="v"/>
            </a:pPr>
            <a:r>
              <a:rPr lang="en-IE" sz="1850" dirty="0" smtClean="0">
                <a:solidFill>
                  <a:srgbClr val="424436"/>
                </a:solidFill>
              </a:rPr>
              <a:t> Our schools need to create communities that have a passion for truth, for justice, for </a:t>
            </a:r>
          </a:p>
          <a:p>
            <a:pPr>
              <a:buSzPct val="60000"/>
            </a:pPr>
            <a:r>
              <a:rPr lang="en-IE" sz="1850" dirty="0" smtClean="0">
                <a:solidFill>
                  <a:srgbClr val="424436"/>
                </a:solidFill>
              </a:rPr>
              <a:t>    honesty for decency &amp; solidarity</a:t>
            </a:r>
          </a:p>
          <a:p>
            <a:pPr>
              <a:buSzPct val="60000"/>
              <a:buFont typeface="Wingdings" pitchFamily="2" charset="2"/>
              <a:buChar char="v"/>
            </a:pPr>
            <a:endParaRPr lang="en-IE" sz="1850" dirty="0" smtClean="0">
              <a:solidFill>
                <a:srgbClr val="424436"/>
              </a:solidFill>
            </a:endParaRPr>
          </a:p>
          <a:p>
            <a:pPr>
              <a:buSzPct val="60000"/>
              <a:buFont typeface="Wingdings" pitchFamily="2" charset="2"/>
              <a:buChar char="v"/>
            </a:pPr>
            <a:r>
              <a:rPr lang="en-IE" sz="1850" dirty="0" smtClean="0">
                <a:solidFill>
                  <a:srgbClr val="424436"/>
                </a:solidFill>
              </a:rPr>
              <a:t> We must foster a desire to live in reverent relationship with all of creation, a respect for </a:t>
            </a:r>
          </a:p>
          <a:p>
            <a:pPr>
              <a:buSzPct val="60000"/>
            </a:pPr>
            <a:r>
              <a:rPr lang="en-IE" sz="1850" dirty="0" smtClean="0">
                <a:solidFill>
                  <a:srgbClr val="424436"/>
                </a:solidFill>
              </a:rPr>
              <a:t>    life and a care for the earth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25353" y="332656"/>
            <a:ext cx="8280920" cy="969496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effectLst>
            <a:outerShdw blurRad="76200" dist="12700" dir="8100000" sy="-23000" kx="800400" algn="br" rotWithShape="0">
              <a:prstClr val="black">
                <a:alpha val="2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IE" sz="3200" dirty="0" smtClean="0">
                <a:solidFill>
                  <a:srgbClr val="555846"/>
                </a:solidFill>
              </a:rPr>
              <a:t>The Characteristics of a Mercy Inspired Education </a:t>
            </a:r>
          </a:p>
          <a:p>
            <a:pPr algn="ctr"/>
            <a:r>
              <a:rPr lang="en-IE" sz="2500" dirty="0" smtClean="0">
                <a:solidFill>
                  <a:srgbClr val="555846"/>
                </a:solidFill>
              </a:rPr>
              <a:t>~ Excellence</a:t>
            </a:r>
          </a:p>
        </p:txBody>
      </p:sp>
      <p:pic>
        <p:nvPicPr>
          <p:cNvPr id="6" name="Picture 5" descr="children_classroom_1238542c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21432" y="2780928"/>
            <a:ext cx="2776984" cy="1738633"/>
          </a:xfrm>
          <a:prstGeom prst="rect">
            <a:avLst/>
          </a:prstGeom>
          <a:ln>
            <a:solidFill>
              <a:srgbClr val="424436"/>
            </a:solidFill>
          </a:ln>
          <a:effectLst>
            <a:glow rad="101600">
              <a:srgbClr val="555846">
                <a:alpha val="60000"/>
              </a:srgbClr>
            </a:glow>
          </a:effectLst>
        </p:spPr>
      </p:pic>
      <p:pic>
        <p:nvPicPr>
          <p:cNvPr id="10" name="Picture 9" descr="kids in uniform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25488" y="4437112"/>
            <a:ext cx="4413696" cy="2016224"/>
          </a:xfrm>
          <a:prstGeom prst="rect">
            <a:avLst/>
          </a:prstGeom>
          <a:ln>
            <a:solidFill>
              <a:srgbClr val="424436"/>
            </a:solidFill>
          </a:ln>
          <a:effectLst>
            <a:glow rad="101600">
              <a:srgbClr val="555846">
                <a:alpha val="60000"/>
              </a:srgbClr>
            </a:glow>
          </a:effectLst>
        </p:spPr>
      </p:pic>
      <p:pic>
        <p:nvPicPr>
          <p:cNvPr id="8" name="Picture 7" descr="classroom-yv_667911c[1]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128391" y="1700808"/>
            <a:ext cx="2451721" cy="1517154"/>
          </a:xfrm>
          <a:prstGeom prst="rect">
            <a:avLst/>
          </a:prstGeom>
          <a:ln>
            <a:solidFill>
              <a:srgbClr val="424436"/>
            </a:solidFill>
          </a:ln>
          <a:effectLst>
            <a:glow rad="101600">
              <a:srgbClr val="555846">
                <a:alpha val="60000"/>
              </a:srgbClr>
            </a:glow>
          </a:effectLst>
        </p:spPr>
      </p:pic>
      <p:pic>
        <p:nvPicPr>
          <p:cNvPr id="9" name="Picture 8" descr="individualized-tutoring-picture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285728" y="3212976"/>
            <a:ext cx="2088232" cy="1674525"/>
          </a:xfrm>
          <a:prstGeom prst="rect">
            <a:avLst/>
          </a:prstGeom>
          <a:ln>
            <a:solidFill>
              <a:srgbClr val="424436"/>
            </a:solidFill>
          </a:ln>
          <a:effectLst>
            <a:glow rad="101600">
              <a:srgbClr val="555846">
                <a:alpha val="60000"/>
              </a:srgbClr>
            </a:glow>
          </a:effectLst>
        </p:spPr>
      </p:pic>
      <p:pic>
        <p:nvPicPr>
          <p:cNvPr id="11" name="Picture 10" descr="student and bible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301952" y="4941168"/>
            <a:ext cx="2304890" cy="1538853"/>
          </a:xfrm>
          <a:prstGeom prst="rect">
            <a:avLst/>
          </a:prstGeom>
          <a:ln>
            <a:solidFill>
              <a:srgbClr val="424436"/>
            </a:solidFill>
          </a:ln>
          <a:effectLst>
            <a:glow rad="101600">
              <a:srgbClr val="555846">
                <a:alpha val="60000"/>
              </a:srgbClr>
            </a:glow>
          </a:effectLst>
        </p:spPr>
      </p:pic>
      <p:pic>
        <p:nvPicPr>
          <p:cNvPr id="7" name="Picture 6" descr="choir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301952" y="2708920"/>
            <a:ext cx="3446512" cy="2283314"/>
          </a:xfrm>
          <a:prstGeom prst="rect">
            <a:avLst/>
          </a:prstGeom>
          <a:ln>
            <a:solidFill>
              <a:srgbClr val="424436"/>
            </a:solidFill>
          </a:ln>
          <a:effectLst>
            <a:glow rad="101600">
              <a:srgbClr val="555846">
                <a:alpha val="60000"/>
              </a:srgbClr>
            </a:glo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25353" y="332656"/>
            <a:ext cx="8280920" cy="969496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effectLst>
            <a:outerShdw blurRad="76200" dist="12700" dir="8100000" sy="-23000" kx="800400" algn="br" rotWithShape="0">
              <a:prstClr val="black">
                <a:alpha val="2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IE" sz="3200" dirty="0" smtClean="0">
                <a:solidFill>
                  <a:srgbClr val="555846"/>
                </a:solidFill>
              </a:rPr>
              <a:t>The Characteristics of a Mercy Inspired Education </a:t>
            </a:r>
          </a:p>
          <a:p>
            <a:pPr algn="ctr"/>
            <a:r>
              <a:rPr lang="en-IE" sz="2500" dirty="0" smtClean="0">
                <a:solidFill>
                  <a:srgbClr val="555846"/>
                </a:solidFill>
              </a:rPr>
              <a:t>~ Excellence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619672" y="2276872"/>
            <a:ext cx="5976664" cy="2539157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9050">
            <a:solidFill>
              <a:schemeClr val="accent5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2100" dirty="0" smtClean="0">
                <a:solidFill>
                  <a:srgbClr val="424436"/>
                </a:solidFill>
              </a:rPr>
              <a:t> </a:t>
            </a:r>
            <a:r>
              <a:rPr lang="en-IE" sz="2200" dirty="0" smtClean="0">
                <a:solidFill>
                  <a:srgbClr val="424436"/>
                </a:solidFill>
              </a:rPr>
              <a:t>Excellence is a school committed to</a:t>
            </a:r>
          </a:p>
          <a:p>
            <a:pPr>
              <a:buSzPct val="60000"/>
              <a:buFont typeface="Wingdings" pitchFamily="2" charset="2"/>
              <a:buChar char="v"/>
            </a:pPr>
            <a:endParaRPr lang="en-IE" dirty="0" smtClean="0">
              <a:solidFill>
                <a:srgbClr val="424436"/>
              </a:solidFill>
            </a:endParaRPr>
          </a:p>
          <a:p>
            <a:pPr>
              <a:buSzPct val="60000"/>
            </a:pPr>
            <a:endParaRPr lang="en-IE" sz="2000" dirty="0" smtClean="0">
              <a:solidFill>
                <a:srgbClr val="424436"/>
              </a:solidFill>
            </a:endParaRPr>
          </a:p>
          <a:p>
            <a:pPr>
              <a:buSzPct val="60000"/>
              <a:buFont typeface="Wingdings" pitchFamily="2" charset="2"/>
              <a:buChar char="v"/>
            </a:pPr>
            <a:r>
              <a:rPr lang="en-IE" sz="2000" dirty="0" smtClean="0">
                <a:solidFill>
                  <a:srgbClr val="424436"/>
                </a:solidFill>
              </a:rPr>
              <a:t> The quality of teaching and learning</a:t>
            </a:r>
          </a:p>
          <a:p>
            <a:pPr>
              <a:buSzPct val="60000"/>
            </a:pPr>
            <a:endParaRPr lang="en-IE" sz="2000" dirty="0" smtClean="0">
              <a:solidFill>
                <a:srgbClr val="424436"/>
              </a:solidFill>
            </a:endParaRPr>
          </a:p>
          <a:p>
            <a:pPr>
              <a:buSzPct val="60000"/>
              <a:buFont typeface="Wingdings" pitchFamily="2" charset="2"/>
              <a:buChar char="v"/>
            </a:pPr>
            <a:r>
              <a:rPr lang="en-IE" sz="2000" dirty="0" smtClean="0">
                <a:solidFill>
                  <a:srgbClr val="424436"/>
                </a:solidFill>
              </a:rPr>
              <a:t> Updating of its structures and skills to fit evolving needs  </a:t>
            </a:r>
          </a:p>
          <a:p>
            <a:pPr>
              <a:buSzPct val="60000"/>
              <a:buFont typeface="Wingdings" pitchFamily="2" charset="2"/>
              <a:buChar char="v"/>
            </a:pPr>
            <a:endParaRPr lang="en-IE" sz="2000" dirty="0" smtClean="0">
              <a:solidFill>
                <a:srgbClr val="424436"/>
              </a:solidFill>
            </a:endParaRPr>
          </a:p>
          <a:p>
            <a:pPr>
              <a:buSzPct val="60000"/>
              <a:buFont typeface="Wingdings" pitchFamily="2" charset="2"/>
              <a:buChar char="v"/>
            </a:pPr>
            <a:r>
              <a:rPr lang="en-IE" sz="2000" dirty="0" smtClean="0">
                <a:solidFill>
                  <a:srgbClr val="424436"/>
                </a:solidFill>
              </a:rPr>
              <a:t> Ongoing reflection and review of itself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2"/>
          </p:nvPr>
        </p:nvSpPr>
        <p:spPr>
          <a:xfrm>
            <a:off x="4716016" y="2979846"/>
            <a:ext cx="4176464" cy="1519335"/>
          </a:xfrm>
        </p:spPr>
        <p:txBody>
          <a:bodyPr/>
          <a:lstStyle/>
          <a:p>
            <a:pPr>
              <a:buNone/>
            </a:pPr>
            <a:r>
              <a:rPr lang="en-IE" dirty="0" smtClean="0">
                <a:solidFill>
                  <a:srgbClr val="555846"/>
                </a:solidFill>
              </a:rPr>
              <a:t>Mercy as a force that binds us, </a:t>
            </a:r>
          </a:p>
          <a:p>
            <a:pPr>
              <a:buNone/>
            </a:pPr>
            <a:r>
              <a:rPr lang="en-IE" dirty="0" smtClean="0">
                <a:solidFill>
                  <a:srgbClr val="555846"/>
                </a:solidFill>
              </a:rPr>
              <a:t>compels us, and enables us</a:t>
            </a:r>
          </a:p>
          <a:p>
            <a:pPr>
              <a:buNone/>
            </a:pPr>
            <a:r>
              <a:rPr lang="en-IE" dirty="0" smtClean="0">
                <a:solidFill>
                  <a:srgbClr val="555846"/>
                </a:solidFill>
              </a:rPr>
              <a:t>to love one another more fully</a:t>
            </a:r>
            <a:endParaRPr lang="en-IE" dirty="0">
              <a:solidFill>
                <a:srgbClr val="555846"/>
              </a:solidFill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2500869"/>
            <a:ext cx="3749675" cy="2465861"/>
          </a:xfrm>
          <a:prstGeom prst="rect">
            <a:avLst/>
          </a:prstGeom>
          <a:noFill/>
          <a:ln w="19050">
            <a:solidFill>
              <a:srgbClr val="555846"/>
            </a:solidFill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425353" y="332656"/>
            <a:ext cx="8280920" cy="584775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effectLst>
            <a:outerShdw blurRad="76200" dist="12700" dir="8100000" sy="-23000" kx="800400" algn="br" rotWithShape="0">
              <a:prstClr val="black">
                <a:alpha val="2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IE" sz="3200" dirty="0" smtClean="0">
                <a:solidFill>
                  <a:srgbClr val="555846"/>
                </a:solidFill>
              </a:rPr>
              <a:t>Mercy-</a:t>
            </a:r>
            <a:r>
              <a:rPr lang="en-IE" sz="3200" dirty="0" err="1" smtClean="0">
                <a:solidFill>
                  <a:srgbClr val="555846"/>
                </a:solidFill>
              </a:rPr>
              <a:t>ing</a:t>
            </a:r>
            <a:endParaRPr lang="en-IE" sz="3200" dirty="0">
              <a:solidFill>
                <a:srgbClr val="55584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25353" y="332656"/>
            <a:ext cx="8467128" cy="553998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effectLst>
            <a:outerShdw blurRad="76200" dist="12700" dir="8100000" sy="-23000" kx="800400" algn="br" rotWithShape="0">
              <a:prstClr val="black">
                <a:alpha val="2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IE" sz="3000" dirty="0" smtClean="0">
                <a:solidFill>
                  <a:srgbClr val="555846"/>
                </a:solidFill>
              </a:rPr>
              <a:t>Catherine: Embracing her Vision &amp; Living her Mercy Dream</a:t>
            </a:r>
          </a:p>
        </p:txBody>
      </p:sp>
      <p:pic>
        <p:nvPicPr>
          <p:cNvPr id="8" name="Picture 7" descr="catherine_sketch_marie henderson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55576" y="2060848"/>
            <a:ext cx="2215250" cy="3024336"/>
          </a:xfrm>
          <a:prstGeom prst="rect">
            <a:avLst/>
          </a:prstGeom>
          <a:ln w="19050">
            <a:solidFill>
              <a:srgbClr val="555846"/>
            </a:solidFill>
          </a:ln>
        </p:spPr>
      </p:pic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203848" y="2326567"/>
            <a:ext cx="5410944" cy="2485256"/>
          </a:xfrm>
        </p:spPr>
        <p:txBody>
          <a:bodyPr/>
          <a:lstStyle/>
          <a:p>
            <a:pPr algn="ctr">
              <a:buNone/>
            </a:pPr>
            <a:r>
              <a:rPr lang="en-IE" dirty="0" smtClean="0">
                <a:solidFill>
                  <a:srgbClr val="555846"/>
                </a:solidFill>
              </a:rPr>
              <a:t>Catherine had a Vision and a Dream.</a:t>
            </a:r>
          </a:p>
          <a:p>
            <a:pPr algn="ctr">
              <a:buNone/>
            </a:pPr>
            <a:r>
              <a:rPr lang="en-IE" dirty="0" smtClean="0">
                <a:solidFill>
                  <a:srgbClr val="555846"/>
                </a:solidFill>
              </a:rPr>
              <a:t>We have the privilege of knowing it.</a:t>
            </a:r>
          </a:p>
          <a:p>
            <a:pPr algn="ctr">
              <a:buNone/>
            </a:pPr>
            <a:r>
              <a:rPr lang="en-IE" dirty="0" smtClean="0">
                <a:solidFill>
                  <a:srgbClr val="555846"/>
                </a:solidFill>
              </a:rPr>
              <a:t>We have the responsibility to understand it.</a:t>
            </a:r>
          </a:p>
          <a:p>
            <a:pPr algn="ctr">
              <a:buNone/>
            </a:pPr>
            <a:r>
              <a:rPr lang="en-IE" dirty="0" smtClean="0">
                <a:solidFill>
                  <a:srgbClr val="555846"/>
                </a:solidFill>
              </a:rPr>
              <a:t>We have the duty to protect it.</a:t>
            </a:r>
          </a:p>
          <a:p>
            <a:pPr algn="ctr">
              <a:buNone/>
            </a:pPr>
            <a:r>
              <a:rPr lang="en-IE" dirty="0" smtClean="0">
                <a:solidFill>
                  <a:srgbClr val="555846"/>
                </a:solidFill>
              </a:rPr>
              <a:t>We have the honour of living it.</a:t>
            </a:r>
            <a:endParaRPr lang="en-IE" dirty="0">
              <a:solidFill>
                <a:srgbClr val="555846"/>
              </a:solidFill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251520" y="1447800"/>
            <a:ext cx="8435280" cy="4572000"/>
          </a:xfrm>
        </p:spPr>
        <p:txBody>
          <a:bodyPr/>
          <a:lstStyle/>
          <a:p>
            <a:endParaRPr lang="en-IE" dirty="0" smtClean="0"/>
          </a:p>
          <a:p>
            <a:endParaRPr lang="en-IE" dirty="0" smtClean="0"/>
          </a:p>
          <a:p>
            <a:endParaRPr lang="en-IE" dirty="0" smtClean="0"/>
          </a:p>
          <a:p>
            <a:pPr algn="ctr">
              <a:buNone/>
            </a:pPr>
            <a:r>
              <a:rPr lang="en-IE" sz="3200" dirty="0" smtClean="0">
                <a:solidFill>
                  <a:srgbClr val="555846"/>
                </a:solidFill>
              </a:rPr>
              <a:t>What encouraged you in this morning’s presentation?</a:t>
            </a:r>
          </a:p>
          <a:p>
            <a:pPr algn="ctr">
              <a:buNone/>
            </a:pPr>
            <a:endParaRPr lang="en-IE" sz="3200" dirty="0" smtClean="0">
              <a:solidFill>
                <a:srgbClr val="555846"/>
              </a:solidFill>
            </a:endParaRPr>
          </a:p>
          <a:p>
            <a:pPr algn="ctr">
              <a:buNone/>
            </a:pPr>
            <a:r>
              <a:rPr lang="en-IE" sz="3200" dirty="0" smtClean="0">
                <a:solidFill>
                  <a:srgbClr val="555846"/>
                </a:solidFill>
              </a:rPr>
              <a:t>What challenged you?</a:t>
            </a:r>
            <a:endParaRPr lang="en-IE" sz="3200" dirty="0">
              <a:solidFill>
                <a:srgbClr val="555846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25353" y="332656"/>
            <a:ext cx="8467128" cy="553998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effectLst>
            <a:outerShdw blurRad="76200" dist="12700" dir="8100000" sy="-23000" kx="800400" algn="br" rotWithShape="0">
              <a:prstClr val="black">
                <a:alpha val="2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IE" sz="3000" dirty="0" smtClean="0">
                <a:solidFill>
                  <a:srgbClr val="555846"/>
                </a:solidFill>
              </a:rPr>
              <a:t>Reflection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25353" y="332656"/>
            <a:ext cx="8280920" cy="584775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effectLst>
            <a:outerShdw blurRad="76200" dist="12700" dir="8100000" sy="-23000" kx="800400" algn="br" rotWithShape="0">
              <a:prstClr val="black">
                <a:alpha val="2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IE" sz="3200" dirty="0" smtClean="0">
                <a:solidFill>
                  <a:srgbClr val="555846"/>
                </a:solidFill>
              </a:rPr>
              <a:t>Why Education was so Important to Catherine?</a:t>
            </a:r>
            <a:endParaRPr lang="en-IE" sz="3200" dirty="0">
              <a:solidFill>
                <a:srgbClr val="555846"/>
              </a:solidFill>
            </a:endParaRPr>
          </a:p>
        </p:txBody>
      </p:sp>
      <p:pic>
        <p:nvPicPr>
          <p:cNvPr id="7" name="Picture 6" descr="1st Mercy School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512" y="1916832"/>
            <a:ext cx="4248032" cy="3240360"/>
          </a:xfrm>
          <a:prstGeom prst="rect">
            <a:avLst/>
          </a:prstGeom>
          <a:ln w="19050">
            <a:solidFill>
              <a:srgbClr val="555846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8" name="TextBox 7"/>
          <p:cNvSpPr txBox="1"/>
          <p:nvPr/>
        </p:nvSpPr>
        <p:spPr>
          <a:xfrm>
            <a:off x="4716016" y="1988840"/>
            <a:ext cx="4248473" cy="3077766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9050">
            <a:solidFill>
              <a:schemeClr val="accent5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v"/>
            </a:pPr>
            <a:endParaRPr lang="en-IE" sz="2200" dirty="0" smtClean="0">
              <a:solidFill>
                <a:srgbClr val="4A4D3D"/>
              </a:solidFill>
            </a:endParaRPr>
          </a:p>
          <a:p>
            <a:pPr>
              <a:buFont typeface="Wingdings" pitchFamily="2" charset="2"/>
              <a:buChar char="v"/>
            </a:pPr>
            <a:r>
              <a:rPr lang="en-IE" sz="2200" dirty="0" smtClean="0">
                <a:solidFill>
                  <a:srgbClr val="4A4D3D"/>
                </a:solidFill>
              </a:rPr>
              <a:t> Political decision to keep Irish </a:t>
            </a:r>
          </a:p>
          <a:p>
            <a:r>
              <a:rPr lang="en-IE" sz="2200" dirty="0" smtClean="0">
                <a:solidFill>
                  <a:srgbClr val="4A4D3D"/>
                </a:solidFill>
              </a:rPr>
              <a:t>     ignorant</a:t>
            </a:r>
          </a:p>
          <a:p>
            <a:pPr>
              <a:buFont typeface="Wingdings" pitchFamily="2" charset="2"/>
              <a:buChar char="v"/>
            </a:pPr>
            <a:endParaRPr lang="en-IE" sz="2200" dirty="0" smtClean="0">
              <a:solidFill>
                <a:srgbClr val="4A4D3D"/>
              </a:solidFill>
            </a:endParaRPr>
          </a:p>
          <a:p>
            <a:pPr>
              <a:buFont typeface="Wingdings" pitchFamily="2" charset="2"/>
              <a:buChar char="v"/>
            </a:pPr>
            <a:r>
              <a:rPr lang="en-IE" sz="2200" dirty="0" smtClean="0">
                <a:solidFill>
                  <a:srgbClr val="4A4D3D"/>
                </a:solidFill>
              </a:rPr>
              <a:t> Transformation of Society</a:t>
            </a:r>
          </a:p>
          <a:p>
            <a:pPr>
              <a:buFont typeface="Wingdings" pitchFamily="2" charset="2"/>
              <a:buChar char="v"/>
            </a:pPr>
            <a:endParaRPr lang="en-IE" sz="2200" dirty="0" smtClean="0">
              <a:solidFill>
                <a:srgbClr val="4A4D3D"/>
              </a:solidFill>
            </a:endParaRPr>
          </a:p>
          <a:p>
            <a:pPr>
              <a:buFont typeface="Wingdings" pitchFamily="2" charset="2"/>
              <a:buChar char="v"/>
            </a:pPr>
            <a:r>
              <a:rPr lang="en-IE" sz="2200" dirty="0" smtClean="0">
                <a:solidFill>
                  <a:srgbClr val="4A4D3D"/>
                </a:solidFill>
              </a:rPr>
              <a:t> Empowerment of people, </a:t>
            </a:r>
          </a:p>
          <a:p>
            <a:r>
              <a:rPr lang="en-IE" sz="2200" dirty="0" smtClean="0">
                <a:solidFill>
                  <a:srgbClr val="4A4D3D"/>
                </a:solidFill>
              </a:rPr>
              <a:t>     especially women</a:t>
            </a:r>
          </a:p>
          <a:p>
            <a:endParaRPr lang="en-I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25353" y="332656"/>
            <a:ext cx="8280920" cy="584775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effectLst>
            <a:outerShdw blurRad="76200" dist="12700" dir="8100000" sy="-23000" kx="800400" algn="br" rotWithShape="0">
              <a:prstClr val="black">
                <a:alpha val="2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IE" sz="3200" dirty="0" smtClean="0">
                <a:solidFill>
                  <a:srgbClr val="555846"/>
                </a:solidFill>
              </a:rPr>
              <a:t>Early Involvement</a:t>
            </a:r>
            <a:endParaRPr lang="en-IE" sz="3200" dirty="0">
              <a:solidFill>
                <a:srgbClr val="555846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441577" y="5616242"/>
            <a:ext cx="4248473" cy="52322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9050">
            <a:solidFill>
              <a:schemeClr val="accent5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2800" dirty="0" smtClean="0">
                <a:solidFill>
                  <a:srgbClr val="4A4D3D"/>
                </a:solidFill>
              </a:rPr>
              <a:t>Gatehouse at Coolock</a:t>
            </a:r>
            <a:endParaRPr lang="en-IE" sz="2800" dirty="0">
              <a:solidFill>
                <a:srgbClr val="2E2E2E"/>
              </a:solidFill>
            </a:endParaRPr>
          </a:p>
        </p:txBody>
      </p:sp>
      <p:pic>
        <p:nvPicPr>
          <p:cNvPr id="6" name="Picture 5" descr="Coolock Lodge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23322" y="1412776"/>
            <a:ext cx="5515455" cy="3918443"/>
          </a:xfrm>
          <a:prstGeom prst="rect">
            <a:avLst/>
          </a:prstGeom>
          <a:ln w="19050">
            <a:solidFill>
              <a:srgbClr val="555846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25353" y="332656"/>
            <a:ext cx="8280920" cy="584775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effectLst>
            <a:outerShdw blurRad="76200" dist="12700" dir="8100000" sy="-23000" kx="800400" algn="br" rotWithShape="0">
              <a:prstClr val="black">
                <a:alpha val="2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IE" sz="3200" dirty="0" smtClean="0">
                <a:solidFill>
                  <a:srgbClr val="555846"/>
                </a:solidFill>
              </a:rPr>
              <a:t>Baggot Street</a:t>
            </a:r>
            <a:endParaRPr lang="en-IE" sz="3200" dirty="0">
              <a:solidFill>
                <a:srgbClr val="555846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716016" y="2780928"/>
            <a:ext cx="4176464" cy="2800767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9050">
            <a:solidFill>
              <a:schemeClr val="accent5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IE" sz="2200" dirty="0" smtClean="0">
                <a:solidFill>
                  <a:srgbClr val="555846"/>
                </a:solidFill>
              </a:rPr>
              <a:t> </a:t>
            </a:r>
          </a:p>
          <a:p>
            <a:pPr>
              <a:buFont typeface="Wingdings" pitchFamily="2" charset="2"/>
              <a:buChar char="v"/>
            </a:pPr>
            <a:r>
              <a:rPr lang="en-IE" sz="2200" dirty="0" smtClean="0">
                <a:solidFill>
                  <a:srgbClr val="555846"/>
                </a:solidFill>
              </a:rPr>
              <a:t> Emphasis on excellence &amp; relevance</a:t>
            </a:r>
          </a:p>
          <a:p>
            <a:pPr>
              <a:buFont typeface="Wingdings" pitchFamily="2" charset="2"/>
              <a:buChar char="v"/>
            </a:pPr>
            <a:endParaRPr lang="en-IE" sz="2200" dirty="0" smtClean="0">
              <a:solidFill>
                <a:srgbClr val="555846"/>
              </a:solidFill>
            </a:endParaRPr>
          </a:p>
          <a:p>
            <a:pPr lvl="0">
              <a:buFont typeface="Wingdings" pitchFamily="2" charset="2"/>
              <a:buChar char="v"/>
            </a:pPr>
            <a:r>
              <a:rPr lang="en-IE" sz="2200" dirty="0" smtClean="0">
                <a:solidFill>
                  <a:srgbClr val="555846"/>
                </a:solidFill>
              </a:rPr>
              <a:t> Setting up of various types of </a:t>
            </a:r>
          </a:p>
          <a:p>
            <a:pPr lvl="0"/>
            <a:r>
              <a:rPr lang="en-IE" sz="2200" dirty="0" smtClean="0">
                <a:solidFill>
                  <a:srgbClr val="555846"/>
                </a:solidFill>
              </a:rPr>
              <a:t>     schools</a:t>
            </a:r>
          </a:p>
          <a:p>
            <a:pPr>
              <a:buFont typeface="Wingdings" pitchFamily="2" charset="2"/>
              <a:buChar char="v"/>
            </a:pPr>
            <a:endParaRPr lang="en-IE" sz="2200" dirty="0" smtClean="0">
              <a:solidFill>
                <a:srgbClr val="555846"/>
              </a:solidFill>
            </a:endParaRPr>
          </a:p>
          <a:p>
            <a:pPr>
              <a:buFont typeface="Wingdings" pitchFamily="2" charset="2"/>
              <a:buChar char="v"/>
            </a:pPr>
            <a:r>
              <a:rPr lang="en-IE" sz="2200" dirty="0" smtClean="0">
                <a:solidFill>
                  <a:srgbClr val="555846"/>
                </a:solidFill>
              </a:rPr>
              <a:t> Relationship with Church &amp; State</a:t>
            </a:r>
          </a:p>
          <a:p>
            <a:pPr algn="ctr"/>
            <a:endParaRPr lang="en-IE" sz="2200" dirty="0" smtClean="0"/>
          </a:p>
        </p:txBody>
      </p:sp>
      <p:pic>
        <p:nvPicPr>
          <p:cNvPr id="9" name="Picture 8" descr="Baggot Street, Dublin 182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9450" y="1556792"/>
            <a:ext cx="4340419" cy="2592288"/>
          </a:xfrm>
          <a:prstGeom prst="rect">
            <a:avLst/>
          </a:prstGeom>
          <a:ln w="19050">
            <a:solidFill>
              <a:srgbClr val="555846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Catherine Statu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419873" y="1196753"/>
            <a:ext cx="2292280" cy="2664296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5" name="TextBox 4"/>
          <p:cNvSpPr txBox="1"/>
          <p:nvPr/>
        </p:nvSpPr>
        <p:spPr>
          <a:xfrm>
            <a:off x="425353" y="332656"/>
            <a:ext cx="8280920" cy="584775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effectLst>
            <a:outerShdw blurRad="76200" dist="12700" dir="8100000" sy="-23000" kx="800400" algn="br" rotWithShape="0">
              <a:prstClr val="black">
                <a:alpha val="2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IE" sz="3200" dirty="0" smtClean="0">
                <a:solidFill>
                  <a:srgbClr val="555846"/>
                </a:solidFill>
              </a:rPr>
              <a:t>Catherine’s Vision</a:t>
            </a:r>
            <a:endParaRPr lang="en-IE" sz="3200" dirty="0">
              <a:solidFill>
                <a:srgbClr val="555846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95536" y="3142709"/>
            <a:ext cx="2678400" cy="646331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9050">
            <a:solidFill>
              <a:schemeClr val="accent5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dirty="0" smtClean="0">
                <a:solidFill>
                  <a:srgbClr val="555846"/>
                </a:solidFill>
              </a:rPr>
              <a:t> To bring freedom &amp; better quality of life to the poor</a:t>
            </a:r>
          </a:p>
        </p:txBody>
      </p:sp>
      <p:pic>
        <p:nvPicPr>
          <p:cNvPr id="7" name="Picture 6" descr="Sisters Daily Life Drawing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5536" y="1513260"/>
            <a:ext cx="2678985" cy="1555700"/>
          </a:xfrm>
          <a:prstGeom prst="rect">
            <a:avLst/>
          </a:prstGeom>
          <a:ln w="12700">
            <a:solidFill>
              <a:srgbClr val="555846"/>
            </a:solidFill>
          </a:ln>
        </p:spPr>
      </p:pic>
      <p:pic>
        <p:nvPicPr>
          <p:cNvPr id="10" name="Picture 9" descr="Convent Chapel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868144" y="1484784"/>
            <a:ext cx="2743414" cy="1620497"/>
          </a:xfrm>
          <a:prstGeom prst="rect">
            <a:avLst/>
          </a:prstGeom>
          <a:ln w="12700">
            <a:solidFill>
              <a:srgbClr val="555846"/>
            </a:solidFill>
          </a:ln>
        </p:spPr>
      </p:pic>
      <p:sp>
        <p:nvSpPr>
          <p:cNvPr id="11" name="TextBox 10"/>
          <p:cNvSpPr txBox="1"/>
          <p:nvPr/>
        </p:nvSpPr>
        <p:spPr>
          <a:xfrm>
            <a:off x="5868144" y="3142709"/>
            <a:ext cx="2743200" cy="646331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9050">
            <a:solidFill>
              <a:schemeClr val="accent5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dirty="0" smtClean="0">
                <a:solidFill>
                  <a:srgbClr val="555846"/>
                </a:solidFill>
              </a:rPr>
              <a:t>To lead all in her care to a deeper faith in Jesus Christ</a:t>
            </a:r>
          </a:p>
        </p:txBody>
      </p:sp>
      <p:pic>
        <p:nvPicPr>
          <p:cNvPr id="12" name="Picture 11" descr="House of Mercy.  Work Room.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771800" y="3933056"/>
            <a:ext cx="3600400" cy="2097712"/>
          </a:xfrm>
          <a:prstGeom prst="rect">
            <a:avLst/>
          </a:prstGeom>
          <a:ln w="12700">
            <a:solidFill>
              <a:srgbClr val="555846"/>
            </a:solidFill>
          </a:ln>
        </p:spPr>
      </p:pic>
      <p:sp>
        <p:nvSpPr>
          <p:cNvPr id="13" name="TextBox 12"/>
          <p:cNvSpPr txBox="1"/>
          <p:nvPr/>
        </p:nvSpPr>
        <p:spPr>
          <a:xfrm>
            <a:off x="2771800" y="6095037"/>
            <a:ext cx="3600000" cy="646331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9050">
            <a:solidFill>
              <a:schemeClr val="accent5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dirty="0" smtClean="0">
                <a:solidFill>
                  <a:srgbClr val="555846"/>
                </a:solidFill>
              </a:rPr>
              <a:t>To regenerate Irish Society by preparing young people for responsible adult living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25353" y="332656"/>
            <a:ext cx="8280920" cy="584775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effectLst>
            <a:outerShdw blurRad="76200" dist="12700" dir="8100000" sy="-23000" kx="800400" algn="br" rotWithShape="0">
              <a:prstClr val="black">
                <a:alpha val="2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IE" sz="3200" dirty="0" smtClean="0">
                <a:solidFill>
                  <a:srgbClr val="555846"/>
                </a:solidFill>
              </a:rPr>
              <a:t>Catherine’s Theology and Philosophy of Education</a:t>
            </a:r>
            <a:endParaRPr lang="en-IE" sz="3200" dirty="0">
              <a:solidFill>
                <a:srgbClr val="555846"/>
              </a:solidFill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484784"/>
            <a:ext cx="3281082" cy="4572000"/>
          </a:xfrm>
          <a:prstGeom prst="rect">
            <a:avLst/>
          </a:prstGeom>
          <a:noFill/>
          <a:ln w="19050">
            <a:solidFill>
              <a:srgbClr val="555846"/>
            </a:solidFill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3995936" y="1556793"/>
            <a:ext cx="4968552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SzPct val="60000"/>
              <a:buFont typeface="Wingdings" pitchFamily="2" charset="2"/>
              <a:buChar char="v"/>
            </a:pPr>
            <a:r>
              <a:rPr lang="en-IE" sz="2200" dirty="0" smtClean="0">
                <a:solidFill>
                  <a:srgbClr val="555846"/>
                </a:solidFill>
              </a:rPr>
              <a:t> Service of others, especially the poor, </a:t>
            </a:r>
            <a:br>
              <a:rPr lang="en-IE" sz="2200" dirty="0" smtClean="0">
                <a:solidFill>
                  <a:srgbClr val="555846"/>
                </a:solidFill>
              </a:rPr>
            </a:br>
            <a:r>
              <a:rPr lang="en-IE" sz="2200" dirty="0" smtClean="0">
                <a:solidFill>
                  <a:srgbClr val="555846"/>
                </a:solidFill>
              </a:rPr>
              <a:t>    is service of Christ</a:t>
            </a:r>
          </a:p>
          <a:p>
            <a:pPr>
              <a:buSzPct val="60000"/>
            </a:pPr>
            <a:endParaRPr lang="en-IE" sz="2200" dirty="0" smtClean="0">
              <a:solidFill>
                <a:srgbClr val="555846"/>
              </a:solidFill>
            </a:endParaRPr>
          </a:p>
          <a:p>
            <a:pPr>
              <a:buSzPct val="60000"/>
              <a:buFont typeface="Wingdings" pitchFamily="2" charset="2"/>
              <a:buChar char="v"/>
            </a:pPr>
            <a:r>
              <a:rPr lang="en-IE" sz="2200" dirty="0" smtClean="0">
                <a:solidFill>
                  <a:srgbClr val="555846"/>
                </a:solidFill>
              </a:rPr>
              <a:t> Teaching is a vocation to be faithfully  </a:t>
            </a:r>
          </a:p>
          <a:p>
            <a:pPr>
              <a:buSzPct val="60000"/>
            </a:pPr>
            <a:r>
              <a:rPr lang="en-IE" sz="2200" dirty="0" smtClean="0">
                <a:solidFill>
                  <a:srgbClr val="555846"/>
                </a:solidFill>
              </a:rPr>
              <a:t>   discharged</a:t>
            </a:r>
          </a:p>
          <a:p>
            <a:pPr>
              <a:buSzPct val="60000"/>
              <a:buFont typeface="Wingdings" pitchFamily="2" charset="2"/>
              <a:buChar char="v"/>
            </a:pPr>
            <a:endParaRPr lang="en-IE" sz="2200" dirty="0" smtClean="0">
              <a:solidFill>
                <a:srgbClr val="555846"/>
              </a:solidFill>
            </a:endParaRPr>
          </a:p>
          <a:p>
            <a:pPr>
              <a:buSzPct val="60000"/>
              <a:buFont typeface="Wingdings" pitchFamily="2" charset="2"/>
              <a:buChar char="v"/>
            </a:pPr>
            <a:r>
              <a:rPr lang="en-IE" sz="2200" dirty="0" smtClean="0">
                <a:solidFill>
                  <a:srgbClr val="555846"/>
                </a:solidFill>
              </a:rPr>
              <a:t> A love for the students and zeal for their  </a:t>
            </a:r>
          </a:p>
          <a:p>
            <a:pPr>
              <a:buSzPct val="60000"/>
            </a:pPr>
            <a:r>
              <a:rPr lang="en-IE" sz="2200" dirty="0" smtClean="0">
                <a:solidFill>
                  <a:srgbClr val="555846"/>
                </a:solidFill>
              </a:rPr>
              <a:t>   development</a:t>
            </a:r>
          </a:p>
          <a:p>
            <a:pPr>
              <a:buSzPct val="60000"/>
              <a:buFont typeface="Wingdings" pitchFamily="2" charset="2"/>
              <a:buChar char="v"/>
            </a:pPr>
            <a:endParaRPr lang="en-IE" sz="2200" dirty="0" smtClean="0">
              <a:solidFill>
                <a:srgbClr val="555846"/>
              </a:solidFill>
            </a:endParaRPr>
          </a:p>
          <a:p>
            <a:pPr>
              <a:buSzPct val="60000"/>
              <a:buFont typeface="Wingdings" pitchFamily="2" charset="2"/>
              <a:buChar char="v"/>
            </a:pPr>
            <a:r>
              <a:rPr lang="en-IE" sz="2200" dirty="0" smtClean="0">
                <a:solidFill>
                  <a:srgbClr val="555846"/>
                </a:solidFill>
              </a:rPr>
              <a:t> Example is the greatest form of teaching</a:t>
            </a:r>
          </a:p>
          <a:p>
            <a:pPr>
              <a:buSzPct val="60000"/>
              <a:buFont typeface="Wingdings" pitchFamily="2" charset="2"/>
              <a:buChar char="v"/>
            </a:pPr>
            <a:endParaRPr lang="en-IE" sz="2200" dirty="0" smtClean="0">
              <a:solidFill>
                <a:srgbClr val="555846"/>
              </a:solidFill>
            </a:endParaRPr>
          </a:p>
          <a:p>
            <a:pPr>
              <a:buSzPct val="60000"/>
              <a:buFont typeface="Wingdings" pitchFamily="2" charset="2"/>
              <a:buChar char="v"/>
            </a:pPr>
            <a:r>
              <a:rPr lang="en-IE" sz="2200" dirty="0" smtClean="0">
                <a:solidFill>
                  <a:srgbClr val="555846"/>
                </a:solidFill>
              </a:rPr>
              <a:t> Confidence in God in discharging this </a:t>
            </a:r>
          </a:p>
          <a:p>
            <a:pPr>
              <a:buSzPct val="60000"/>
            </a:pPr>
            <a:r>
              <a:rPr lang="en-IE" sz="2200" dirty="0" smtClean="0">
                <a:solidFill>
                  <a:srgbClr val="555846"/>
                </a:solidFill>
              </a:rPr>
              <a:t>   work of Mercy</a:t>
            </a:r>
          </a:p>
          <a:p>
            <a:endParaRPr lang="en-IE" sz="2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Catherine Statu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512" y="1090975"/>
            <a:ext cx="4752528" cy="5523820"/>
          </a:xfrm>
          <a:prstGeom prst="ellipse">
            <a:avLst/>
          </a:prstGeom>
          <a:effectLst>
            <a:softEdge rad="127000"/>
          </a:effectLst>
        </p:spPr>
      </p:pic>
      <p:sp>
        <p:nvSpPr>
          <p:cNvPr id="5" name="TextBox 4"/>
          <p:cNvSpPr txBox="1"/>
          <p:nvPr/>
        </p:nvSpPr>
        <p:spPr>
          <a:xfrm>
            <a:off x="425353" y="332656"/>
            <a:ext cx="8280920" cy="584775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effectLst>
            <a:outerShdw blurRad="76200" dist="12700" dir="8100000" sy="-23000" kx="800400" algn="br" rotWithShape="0">
              <a:prstClr val="black">
                <a:alpha val="2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IE" sz="3200" dirty="0" smtClean="0">
                <a:solidFill>
                  <a:srgbClr val="4A4D3D"/>
                </a:solidFill>
              </a:rPr>
              <a:t>Catherine’s Approach</a:t>
            </a:r>
            <a:endParaRPr lang="en-IE" sz="3200" dirty="0">
              <a:solidFill>
                <a:srgbClr val="2E2E2E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364088" y="2348880"/>
            <a:ext cx="3024336" cy="2800767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9050">
            <a:solidFill>
              <a:schemeClr val="accent5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>
              <a:buSzPct val="60000"/>
              <a:buFont typeface="Wingdings" pitchFamily="2" charset="2"/>
              <a:buChar char="v"/>
            </a:pPr>
            <a:r>
              <a:rPr lang="en-IE" sz="2200" dirty="0" smtClean="0">
                <a:solidFill>
                  <a:srgbClr val="555846"/>
                </a:solidFill>
              </a:rPr>
              <a:t> Inspirational</a:t>
            </a:r>
          </a:p>
          <a:p>
            <a:pPr>
              <a:buSzPct val="60000"/>
              <a:buFont typeface="Wingdings" pitchFamily="2" charset="2"/>
              <a:buChar char="v"/>
            </a:pPr>
            <a:endParaRPr lang="en-IE" sz="2200" dirty="0" smtClean="0">
              <a:solidFill>
                <a:srgbClr val="555846"/>
              </a:solidFill>
            </a:endParaRPr>
          </a:p>
          <a:p>
            <a:pPr>
              <a:buSzPct val="60000"/>
              <a:buFont typeface="Wingdings" pitchFamily="2" charset="2"/>
              <a:buChar char="v"/>
            </a:pPr>
            <a:r>
              <a:rPr lang="en-IE" sz="2200" dirty="0" smtClean="0">
                <a:solidFill>
                  <a:srgbClr val="555846"/>
                </a:solidFill>
              </a:rPr>
              <a:t> Collaborative</a:t>
            </a:r>
          </a:p>
          <a:p>
            <a:pPr>
              <a:buSzPct val="60000"/>
              <a:buFont typeface="Wingdings" pitchFamily="2" charset="2"/>
              <a:buChar char="v"/>
            </a:pPr>
            <a:endParaRPr lang="en-IE" sz="2200" dirty="0" smtClean="0">
              <a:solidFill>
                <a:srgbClr val="555846"/>
              </a:solidFill>
            </a:endParaRPr>
          </a:p>
          <a:p>
            <a:pPr>
              <a:buSzPct val="60000"/>
              <a:buFont typeface="Wingdings" pitchFamily="2" charset="2"/>
              <a:buChar char="v"/>
            </a:pPr>
            <a:r>
              <a:rPr lang="en-IE" sz="2200" dirty="0" smtClean="0">
                <a:solidFill>
                  <a:srgbClr val="555846"/>
                </a:solidFill>
              </a:rPr>
              <a:t>Participative</a:t>
            </a:r>
          </a:p>
          <a:p>
            <a:pPr>
              <a:buSzPct val="60000"/>
              <a:buFont typeface="Wingdings" pitchFamily="2" charset="2"/>
              <a:buChar char="v"/>
            </a:pPr>
            <a:endParaRPr lang="en-IE" sz="2200" dirty="0" smtClean="0">
              <a:solidFill>
                <a:srgbClr val="555846"/>
              </a:solidFill>
            </a:endParaRPr>
          </a:p>
          <a:p>
            <a:pPr>
              <a:buSzPct val="60000"/>
              <a:buFont typeface="Wingdings" pitchFamily="2" charset="2"/>
              <a:buChar char="v"/>
            </a:pPr>
            <a:r>
              <a:rPr lang="en-IE" sz="2200" dirty="0" smtClean="0">
                <a:solidFill>
                  <a:srgbClr val="555846"/>
                </a:solidFill>
              </a:rPr>
              <a:t> Innovative</a:t>
            </a:r>
          </a:p>
          <a:p>
            <a:endParaRPr lang="en-IE" sz="2200" dirty="0" smtClean="0">
              <a:solidFill>
                <a:srgbClr val="55584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Catherine Statu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512" y="1090975"/>
            <a:ext cx="4752528" cy="5523820"/>
          </a:xfrm>
          <a:prstGeom prst="ellipse">
            <a:avLst/>
          </a:prstGeom>
          <a:effectLst>
            <a:softEdge rad="127000"/>
          </a:effectLst>
        </p:spPr>
      </p:pic>
      <p:sp>
        <p:nvSpPr>
          <p:cNvPr id="5" name="TextBox 4"/>
          <p:cNvSpPr txBox="1"/>
          <p:nvPr/>
        </p:nvSpPr>
        <p:spPr>
          <a:xfrm>
            <a:off x="358215" y="332656"/>
            <a:ext cx="8454753" cy="630942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effectLst>
            <a:outerShdw blurRad="76200" dist="12700" dir="8100000" sy="-23000" kx="800400" algn="br" rotWithShape="0">
              <a:prstClr val="black">
                <a:alpha val="2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IE" sz="3500" dirty="0" smtClean="0">
                <a:solidFill>
                  <a:srgbClr val="4A4D3D"/>
                </a:solidFill>
              </a:rPr>
              <a:t> </a:t>
            </a:r>
            <a:r>
              <a:rPr lang="en-IE" sz="3200" dirty="0" smtClean="0">
                <a:solidFill>
                  <a:srgbClr val="4A4D3D"/>
                </a:solidFill>
              </a:rPr>
              <a:t>Values in Mercy Education modelled on Catherine</a:t>
            </a:r>
            <a:endParaRPr lang="en-IE" sz="3200" dirty="0">
              <a:solidFill>
                <a:srgbClr val="2E2E2E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076056" y="2060848"/>
            <a:ext cx="3888432" cy="415498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9050">
            <a:solidFill>
              <a:schemeClr val="accent5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>
              <a:buSzPct val="60000"/>
              <a:buFont typeface="Wingdings" pitchFamily="2" charset="2"/>
              <a:buChar char="v"/>
            </a:pPr>
            <a:endParaRPr lang="en-IE" sz="2200" dirty="0" smtClean="0">
              <a:solidFill>
                <a:srgbClr val="555846"/>
              </a:solidFill>
            </a:endParaRPr>
          </a:p>
          <a:p>
            <a:pPr>
              <a:buSzPct val="60000"/>
              <a:buFont typeface="Wingdings" pitchFamily="2" charset="2"/>
              <a:buChar char="v"/>
            </a:pPr>
            <a:r>
              <a:rPr lang="en-IE" sz="2200" dirty="0" smtClean="0">
                <a:solidFill>
                  <a:srgbClr val="555846"/>
                </a:solidFill>
              </a:rPr>
              <a:t> An integrated education that</a:t>
            </a:r>
          </a:p>
          <a:p>
            <a:pPr>
              <a:buSzPct val="60000"/>
            </a:pPr>
            <a:r>
              <a:rPr lang="en-IE" sz="2200" dirty="0" smtClean="0">
                <a:solidFill>
                  <a:srgbClr val="555846"/>
                </a:solidFill>
              </a:rPr>
              <a:t>   develops the whole person</a:t>
            </a:r>
          </a:p>
          <a:p>
            <a:pPr>
              <a:buSzPct val="60000"/>
              <a:buFont typeface="Wingdings" pitchFamily="2" charset="2"/>
              <a:buChar char="v"/>
            </a:pPr>
            <a:endParaRPr lang="en-IE" sz="2200" dirty="0" smtClean="0">
              <a:solidFill>
                <a:srgbClr val="555846"/>
              </a:solidFill>
            </a:endParaRPr>
          </a:p>
          <a:p>
            <a:pPr>
              <a:buSzPct val="60000"/>
              <a:buFont typeface="Wingdings" pitchFamily="2" charset="2"/>
              <a:buChar char="v"/>
            </a:pPr>
            <a:r>
              <a:rPr lang="en-IE" sz="2200" dirty="0" smtClean="0">
                <a:solidFill>
                  <a:srgbClr val="555846"/>
                </a:solidFill>
              </a:rPr>
              <a:t> Compassionate concern for the</a:t>
            </a:r>
          </a:p>
          <a:p>
            <a:pPr>
              <a:buSzPct val="60000"/>
            </a:pPr>
            <a:r>
              <a:rPr lang="en-IE" sz="2200" dirty="0" smtClean="0">
                <a:solidFill>
                  <a:srgbClr val="555846"/>
                </a:solidFill>
              </a:rPr>
              <a:t>    poor</a:t>
            </a:r>
          </a:p>
          <a:p>
            <a:pPr>
              <a:buSzPct val="60000"/>
              <a:buFont typeface="Wingdings" pitchFamily="2" charset="2"/>
              <a:buChar char="v"/>
            </a:pPr>
            <a:endParaRPr lang="en-IE" sz="2200" dirty="0" smtClean="0">
              <a:solidFill>
                <a:srgbClr val="555846"/>
              </a:solidFill>
            </a:endParaRPr>
          </a:p>
          <a:p>
            <a:pPr>
              <a:buSzPct val="60000"/>
              <a:buFont typeface="Wingdings" pitchFamily="2" charset="2"/>
              <a:buChar char="v"/>
            </a:pPr>
            <a:r>
              <a:rPr lang="en-IE" sz="2200" dirty="0" smtClean="0">
                <a:solidFill>
                  <a:srgbClr val="555846"/>
                </a:solidFill>
              </a:rPr>
              <a:t> Dedication to Excellence</a:t>
            </a:r>
          </a:p>
          <a:p>
            <a:pPr>
              <a:buSzPct val="60000"/>
              <a:buFont typeface="Wingdings" pitchFamily="2" charset="2"/>
              <a:buChar char="v"/>
            </a:pPr>
            <a:endParaRPr lang="en-IE" sz="2200" dirty="0" smtClean="0">
              <a:solidFill>
                <a:srgbClr val="555846"/>
              </a:solidFill>
            </a:endParaRPr>
          </a:p>
          <a:p>
            <a:pPr>
              <a:buSzPct val="60000"/>
              <a:buFont typeface="Wingdings" pitchFamily="2" charset="2"/>
              <a:buChar char="v"/>
            </a:pPr>
            <a:r>
              <a:rPr lang="en-IE" sz="2200" dirty="0" smtClean="0">
                <a:solidFill>
                  <a:srgbClr val="555846"/>
                </a:solidFill>
              </a:rPr>
              <a:t> Commitment to Community </a:t>
            </a:r>
          </a:p>
          <a:p>
            <a:pPr>
              <a:buSzPct val="60000"/>
            </a:pPr>
            <a:r>
              <a:rPr lang="en-IE" sz="2200" dirty="0" smtClean="0">
                <a:solidFill>
                  <a:srgbClr val="555846"/>
                </a:solidFill>
              </a:rPr>
              <a:t>    Building</a:t>
            </a:r>
          </a:p>
          <a:p>
            <a:pPr>
              <a:buFont typeface="Wingdings" pitchFamily="2" charset="2"/>
              <a:buChar char="v"/>
            </a:pPr>
            <a:endParaRPr lang="en-IE" sz="2200" dirty="0" smtClean="0">
              <a:solidFill>
                <a:srgbClr val="555846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quity">
  <a:themeElements>
    <a:clrScheme name="Foundry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Equity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Equity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1653</TotalTime>
  <Words>869</Words>
  <Application>Microsoft Office PowerPoint</Application>
  <PresentationFormat>On-screen Show (4:3)</PresentationFormat>
  <Paragraphs>177</Paragraphs>
  <Slides>21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2" baseType="lpstr">
      <vt:lpstr>Equity</vt:lpstr>
      <vt:lpstr>Catherine McAuley  A Woman Who Made Mercy a Verb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New Jersey Institute of Technology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sara.druhan</dc:creator>
  <cp:lastModifiedBy>Kitty Guerin</cp:lastModifiedBy>
  <cp:revision>169</cp:revision>
  <dcterms:created xsi:type="dcterms:W3CDTF">2013-09-02T14:24:27Z</dcterms:created>
  <dcterms:modified xsi:type="dcterms:W3CDTF">2015-09-03T06:39:56Z</dcterms:modified>
</cp:coreProperties>
</file>