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handoutMasterIdLst>
    <p:handoutMasterId r:id="rId43"/>
  </p:handoutMasterIdLst>
  <p:sldIdLst>
    <p:sldId id="256" r:id="rId2"/>
    <p:sldId id="285" r:id="rId3"/>
    <p:sldId id="293" r:id="rId4"/>
    <p:sldId id="294" r:id="rId5"/>
    <p:sldId id="295" r:id="rId6"/>
    <p:sldId id="296" r:id="rId7"/>
    <p:sldId id="297" r:id="rId8"/>
    <p:sldId id="303" r:id="rId9"/>
    <p:sldId id="289" r:id="rId10"/>
    <p:sldId id="287" r:id="rId11"/>
    <p:sldId id="288" r:id="rId12"/>
    <p:sldId id="298" r:id="rId13"/>
    <p:sldId id="290" r:id="rId14"/>
    <p:sldId id="299" r:id="rId15"/>
    <p:sldId id="257" r:id="rId16"/>
    <p:sldId id="258" r:id="rId17"/>
    <p:sldId id="300" r:id="rId18"/>
    <p:sldId id="269" r:id="rId19"/>
    <p:sldId id="267" r:id="rId20"/>
    <p:sldId id="266" r:id="rId21"/>
    <p:sldId id="265" r:id="rId22"/>
    <p:sldId id="292" r:id="rId23"/>
    <p:sldId id="268" r:id="rId24"/>
    <p:sldId id="273" r:id="rId25"/>
    <p:sldId id="270" r:id="rId26"/>
    <p:sldId id="304" r:id="rId27"/>
    <p:sldId id="306" r:id="rId28"/>
    <p:sldId id="305" r:id="rId29"/>
    <p:sldId id="272" r:id="rId30"/>
    <p:sldId id="307" r:id="rId31"/>
    <p:sldId id="301" r:id="rId32"/>
    <p:sldId id="302" r:id="rId33"/>
    <p:sldId id="263" r:id="rId34"/>
    <p:sldId id="280" r:id="rId35"/>
    <p:sldId id="281" r:id="rId36"/>
    <p:sldId id="278" r:id="rId37"/>
    <p:sldId id="277" r:id="rId38"/>
    <p:sldId id="279" r:id="rId39"/>
    <p:sldId id="283" r:id="rId40"/>
    <p:sldId id="308" r:id="rId41"/>
  </p:sldIdLst>
  <p:sldSz cx="9144000" cy="6858000" type="screen4x3"/>
  <p:notesSz cx="6794500" cy="9931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82" autoAdjust="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sorterViewPr>
    <p:cViewPr>
      <p:scale>
        <a:sx n="100" d="100"/>
        <a:sy n="100" d="100"/>
      </p:scale>
      <p:origin x="0" y="132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F3525C-8716-46BD-9727-F591A232C4F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6190A05-DC1F-4A7A-A992-C9399DAA3D7D}">
      <dgm:prSet/>
      <dgm:spPr/>
      <dgm:t>
        <a:bodyPr/>
        <a:lstStyle/>
        <a:p>
          <a:pPr rtl="0"/>
          <a:r>
            <a:rPr lang="en-US" dirty="0" smtClean="0"/>
            <a:t>"</a:t>
          </a:r>
          <a:r>
            <a:rPr lang="en-US" b="1" dirty="0" smtClean="0"/>
            <a:t>Only when we too can cry about the things that you said are we able to come close to replying to that question,“</a:t>
          </a:r>
          <a:endParaRPr lang="en-US" b="1" dirty="0"/>
        </a:p>
      </dgm:t>
    </dgm:pt>
    <dgm:pt modelId="{CA700F95-53A6-461C-89CE-AD6AF8F64EC9}" type="parTrans" cxnId="{E85F1CAB-FA1C-47D9-8B2F-7DBF55BDCD35}">
      <dgm:prSet/>
      <dgm:spPr/>
      <dgm:t>
        <a:bodyPr/>
        <a:lstStyle/>
        <a:p>
          <a:endParaRPr lang="en-US"/>
        </a:p>
      </dgm:t>
    </dgm:pt>
    <dgm:pt modelId="{A9332994-EED2-4E37-B46F-E31799B4437C}" type="sibTrans" cxnId="{E85F1CAB-FA1C-47D9-8B2F-7DBF55BDCD35}">
      <dgm:prSet/>
      <dgm:spPr/>
      <dgm:t>
        <a:bodyPr/>
        <a:lstStyle/>
        <a:p>
          <a:endParaRPr lang="en-US"/>
        </a:p>
      </dgm:t>
    </dgm:pt>
    <dgm:pt modelId="{384B2C81-5E66-4C8E-A3EC-A787D939215E}">
      <dgm:prSet/>
      <dgm:spPr/>
      <dgm:t>
        <a:bodyPr/>
        <a:lstStyle/>
        <a:p>
          <a:pPr rtl="0"/>
          <a:r>
            <a:rPr lang="en-US" b="1" dirty="0" smtClean="0"/>
            <a:t>"Certain realties in life we only see through eyes that are cleansed through our tears,"</a:t>
          </a:r>
          <a:endParaRPr lang="en-US" b="1" dirty="0"/>
        </a:p>
      </dgm:t>
    </dgm:pt>
    <dgm:pt modelId="{09891B20-8BD9-4EBF-A5B7-CF280B315596}" type="parTrans" cxnId="{4DD60E80-2FD1-4EDD-95F4-886DE2BD2532}">
      <dgm:prSet/>
      <dgm:spPr/>
      <dgm:t>
        <a:bodyPr/>
        <a:lstStyle/>
        <a:p>
          <a:endParaRPr lang="en-US"/>
        </a:p>
      </dgm:t>
    </dgm:pt>
    <dgm:pt modelId="{BD36B8DE-DE41-4C28-B498-BD98EF15934E}" type="sibTrans" cxnId="{4DD60E80-2FD1-4EDD-95F4-886DE2BD2532}">
      <dgm:prSet/>
      <dgm:spPr/>
      <dgm:t>
        <a:bodyPr/>
        <a:lstStyle/>
        <a:p>
          <a:endParaRPr lang="en-US"/>
        </a:p>
      </dgm:t>
    </dgm:pt>
    <dgm:pt modelId="{1302CC8F-8233-4671-B59D-FCE8FBCDE281}" type="pres">
      <dgm:prSet presAssocID="{8AF3525C-8716-46BD-9727-F591A232C4F1}" presName="linear" presStyleCnt="0">
        <dgm:presLayoutVars>
          <dgm:animLvl val="lvl"/>
          <dgm:resizeHandles val="exact"/>
        </dgm:presLayoutVars>
      </dgm:prSet>
      <dgm:spPr/>
      <dgm:t>
        <a:bodyPr/>
        <a:lstStyle/>
        <a:p>
          <a:endParaRPr lang="en-US"/>
        </a:p>
      </dgm:t>
    </dgm:pt>
    <dgm:pt modelId="{EC642F27-2077-43FB-9374-AE7AF345A79E}" type="pres">
      <dgm:prSet presAssocID="{F6190A05-DC1F-4A7A-A992-C9399DAA3D7D}" presName="parentText" presStyleLbl="node1" presStyleIdx="0" presStyleCnt="2">
        <dgm:presLayoutVars>
          <dgm:chMax val="0"/>
          <dgm:bulletEnabled val="1"/>
        </dgm:presLayoutVars>
      </dgm:prSet>
      <dgm:spPr/>
      <dgm:t>
        <a:bodyPr/>
        <a:lstStyle/>
        <a:p>
          <a:endParaRPr lang="en-US"/>
        </a:p>
      </dgm:t>
    </dgm:pt>
    <dgm:pt modelId="{7D510671-F57E-4FC7-8F35-AF60F1BA160D}" type="pres">
      <dgm:prSet presAssocID="{A9332994-EED2-4E37-B46F-E31799B4437C}" presName="spacer" presStyleCnt="0"/>
      <dgm:spPr/>
    </dgm:pt>
    <dgm:pt modelId="{E85AC95F-4C1E-4439-98CC-2533D156DE2B}" type="pres">
      <dgm:prSet presAssocID="{384B2C81-5E66-4C8E-A3EC-A787D939215E}" presName="parentText" presStyleLbl="node1" presStyleIdx="1" presStyleCnt="2">
        <dgm:presLayoutVars>
          <dgm:chMax val="0"/>
          <dgm:bulletEnabled val="1"/>
        </dgm:presLayoutVars>
      </dgm:prSet>
      <dgm:spPr/>
      <dgm:t>
        <a:bodyPr/>
        <a:lstStyle/>
        <a:p>
          <a:endParaRPr lang="en-US"/>
        </a:p>
      </dgm:t>
    </dgm:pt>
  </dgm:ptLst>
  <dgm:cxnLst>
    <dgm:cxn modelId="{DDEAAF91-7C26-4A1E-95CD-78572983D078}" type="presOf" srcId="{F6190A05-DC1F-4A7A-A992-C9399DAA3D7D}" destId="{EC642F27-2077-43FB-9374-AE7AF345A79E}" srcOrd="0" destOrd="0" presId="urn:microsoft.com/office/officeart/2005/8/layout/vList2"/>
    <dgm:cxn modelId="{C7C8FC60-1B72-445E-9BF8-932FB042C93D}" type="presOf" srcId="{8AF3525C-8716-46BD-9727-F591A232C4F1}" destId="{1302CC8F-8233-4671-B59D-FCE8FBCDE281}" srcOrd="0" destOrd="0" presId="urn:microsoft.com/office/officeart/2005/8/layout/vList2"/>
    <dgm:cxn modelId="{4DD60E80-2FD1-4EDD-95F4-886DE2BD2532}" srcId="{8AF3525C-8716-46BD-9727-F591A232C4F1}" destId="{384B2C81-5E66-4C8E-A3EC-A787D939215E}" srcOrd="1" destOrd="0" parTransId="{09891B20-8BD9-4EBF-A5B7-CF280B315596}" sibTransId="{BD36B8DE-DE41-4C28-B498-BD98EF15934E}"/>
    <dgm:cxn modelId="{E85F1CAB-FA1C-47D9-8B2F-7DBF55BDCD35}" srcId="{8AF3525C-8716-46BD-9727-F591A232C4F1}" destId="{F6190A05-DC1F-4A7A-A992-C9399DAA3D7D}" srcOrd="0" destOrd="0" parTransId="{CA700F95-53A6-461C-89CE-AD6AF8F64EC9}" sibTransId="{A9332994-EED2-4E37-B46F-E31799B4437C}"/>
    <dgm:cxn modelId="{DE7C889A-6A6D-4FE2-A2A8-C376C8D4BB09}" type="presOf" srcId="{384B2C81-5E66-4C8E-A3EC-A787D939215E}" destId="{E85AC95F-4C1E-4439-98CC-2533D156DE2B}" srcOrd="0" destOrd="0" presId="urn:microsoft.com/office/officeart/2005/8/layout/vList2"/>
    <dgm:cxn modelId="{9977D38C-1935-44F1-BF21-DBC5EFB86545}" type="presParOf" srcId="{1302CC8F-8233-4671-B59D-FCE8FBCDE281}" destId="{EC642F27-2077-43FB-9374-AE7AF345A79E}" srcOrd="0" destOrd="0" presId="urn:microsoft.com/office/officeart/2005/8/layout/vList2"/>
    <dgm:cxn modelId="{42D4B8E1-174A-4DCD-A675-F89A74735154}" type="presParOf" srcId="{1302CC8F-8233-4671-B59D-FCE8FBCDE281}" destId="{7D510671-F57E-4FC7-8F35-AF60F1BA160D}" srcOrd="1" destOrd="0" presId="urn:microsoft.com/office/officeart/2005/8/layout/vList2"/>
    <dgm:cxn modelId="{D3F73E88-4408-4A24-8430-B9904E79800E}" type="presParOf" srcId="{1302CC8F-8233-4671-B59D-FCE8FBCDE281}" destId="{E85AC95F-4C1E-4439-98CC-2533D156DE2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8645" y="0"/>
            <a:ext cx="2944283" cy="496570"/>
          </a:xfrm>
          <a:prstGeom prst="rect">
            <a:avLst/>
          </a:prstGeom>
        </p:spPr>
        <p:txBody>
          <a:bodyPr vert="horz" lIns="91440" tIns="45720" rIns="91440" bIns="45720" rtlCol="0"/>
          <a:lstStyle>
            <a:lvl1pPr algn="r">
              <a:defRPr sz="1200"/>
            </a:lvl1pPr>
          </a:lstStyle>
          <a:p>
            <a:fld id="{FA2A6526-C8B4-4E07-8DCD-D922320C55B3}" type="datetimeFigureOut">
              <a:rPr lang="en-AU" smtClean="0"/>
              <a:t>27/08/2015</a:t>
            </a:fld>
            <a:endParaRPr lang="en-AU"/>
          </a:p>
        </p:txBody>
      </p:sp>
      <p:sp>
        <p:nvSpPr>
          <p:cNvPr id="4" name="Footer Placeholder 3"/>
          <p:cNvSpPr>
            <a:spLocks noGrp="1"/>
          </p:cNvSpPr>
          <p:nvPr>
            <p:ph type="ftr" sz="quarter" idx="2"/>
          </p:nvPr>
        </p:nvSpPr>
        <p:spPr>
          <a:xfrm>
            <a:off x="0" y="9433106"/>
            <a:ext cx="2944283" cy="49657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8645" y="9433106"/>
            <a:ext cx="2944283" cy="496570"/>
          </a:xfrm>
          <a:prstGeom prst="rect">
            <a:avLst/>
          </a:prstGeom>
        </p:spPr>
        <p:txBody>
          <a:bodyPr vert="horz" lIns="91440" tIns="45720" rIns="91440" bIns="45720" rtlCol="0" anchor="b"/>
          <a:lstStyle>
            <a:lvl1pPr algn="r">
              <a:defRPr sz="1200"/>
            </a:lvl1pPr>
          </a:lstStyle>
          <a:p>
            <a:fld id="{22BEB608-6D26-4481-B880-35D2609FBED2}" type="slidenum">
              <a:rPr lang="en-AU" smtClean="0"/>
              <a:t>‹#›</a:t>
            </a:fld>
            <a:endParaRPr lang="en-AU"/>
          </a:p>
        </p:txBody>
      </p:sp>
    </p:spTree>
    <p:extLst>
      <p:ext uri="{BB962C8B-B14F-4D97-AF65-F5344CB8AC3E}">
        <p14:creationId xmlns:p14="http://schemas.microsoft.com/office/powerpoint/2010/main" val="22720485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8645" y="0"/>
            <a:ext cx="2944283" cy="496570"/>
          </a:xfrm>
          <a:prstGeom prst="rect">
            <a:avLst/>
          </a:prstGeom>
        </p:spPr>
        <p:txBody>
          <a:bodyPr vert="horz" lIns="91440" tIns="45720" rIns="91440" bIns="45720" rtlCol="0"/>
          <a:lstStyle>
            <a:lvl1pPr algn="r">
              <a:defRPr sz="1200"/>
            </a:lvl1pPr>
          </a:lstStyle>
          <a:p>
            <a:fld id="{347F5FF6-876F-412B-A3B0-12CE59F844DB}" type="datetimeFigureOut">
              <a:rPr lang="en-AU" smtClean="0"/>
              <a:t>27/08/2015</a:t>
            </a:fld>
            <a:endParaRPr lang="en-AU"/>
          </a:p>
        </p:txBody>
      </p:sp>
      <p:sp>
        <p:nvSpPr>
          <p:cNvPr id="4" name="Slide Image Placeholder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450" y="4717415"/>
            <a:ext cx="5435600" cy="446913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33106"/>
            <a:ext cx="2944283" cy="49657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8645" y="9433106"/>
            <a:ext cx="2944283" cy="496570"/>
          </a:xfrm>
          <a:prstGeom prst="rect">
            <a:avLst/>
          </a:prstGeom>
        </p:spPr>
        <p:txBody>
          <a:bodyPr vert="horz" lIns="91440" tIns="45720" rIns="91440" bIns="45720" rtlCol="0" anchor="b"/>
          <a:lstStyle>
            <a:lvl1pPr algn="r">
              <a:defRPr sz="1200"/>
            </a:lvl1pPr>
          </a:lstStyle>
          <a:p>
            <a:fld id="{9C724F9E-72C9-4EA7-935B-88C59CD89339}" type="slidenum">
              <a:rPr lang="en-AU" smtClean="0"/>
              <a:t>‹#›</a:t>
            </a:fld>
            <a:endParaRPr lang="en-AU"/>
          </a:p>
        </p:txBody>
      </p:sp>
    </p:spTree>
    <p:extLst>
      <p:ext uri="{BB962C8B-B14F-4D97-AF65-F5344CB8AC3E}">
        <p14:creationId xmlns:p14="http://schemas.microsoft.com/office/powerpoint/2010/main" val="429865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kern="1200" baseline="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I will be showing some disturbing footage</a:t>
            </a:r>
            <a:r>
              <a:rPr lang="en-AU" sz="1200" kern="1200" baseline="0" dirty="0" smtClean="0">
                <a:solidFill>
                  <a:schemeClr val="tx1"/>
                </a:solidFill>
                <a:effectLst/>
                <a:latin typeface="+mn-lt"/>
                <a:ea typeface="+mn-ea"/>
                <a:cs typeface="+mn-cs"/>
              </a:rPr>
              <a:t> in this presentation, so please, if you feel like you are about to get violent, please sit on your hands. </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There have been a heaps of studies that have assessed the state–media exchange of meaning. This exchange is often referred </a:t>
            </a:r>
            <a:r>
              <a:rPr lang="en-AU" sz="1200" kern="1200" baseline="0" dirty="0" smtClean="0">
                <a:solidFill>
                  <a:schemeClr val="tx1"/>
                </a:solidFill>
                <a:effectLst/>
                <a:latin typeface="+mn-lt"/>
                <a:ea typeface="+mn-ea"/>
                <a:cs typeface="+mn-cs"/>
              </a:rPr>
              <a:t>to as a </a:t>
            </a:r>
            <a:r>
              <a:rPr lang="en-AU" sz="1200" kern="1200" dirty="0" smtClean="0">
                <a:solidFill>
                  <a:schemeClr val="tx1"/>
                </a:solidFill>
                <a:effectLst/>
                <a:latin typeface="+mn-lt"/>
                <a:ea typeface="+mn-ea"/>
                <a:cs typeface="+mn-cs"/>
              </a:rPr>
              <a:t>propaganda model. This model says that the state exerts a powerful influence over media reporting because either the state is able to exert an influence on the media as an economic benefactor, as a censor of information and because the government is a major source of ‘credible information’. These relations influence what is emphasised and omitted in media reporting</a:t>
            </a:r>
          </a:p>
          <a:p>
            <a:r>
              <a:rPr lang="en-AU" sz="1200" kern="1200" dirty="0" smtClean="0">
                <a:solidFill>
                  <a:schemeClr val="tx1"/>
                </a:solidFill>
                <a:effectLst/>
                <a:latin typeface="+mn-lt"/>
                <a:ea typeface="+mn-ea"/>
                <a:cs typeface="+mn-cs"/>
              </a:rPr>
              <a:t> </a:t>
            </a:r>
          </a:p>
          <a:p>
            <a:r>
              <a:rPr lang="en-AU" sz="1200" kern="1200" dirty="0" smtClean="0">
                <a:solidFill>
                  <a:schemeClr val="tx1"/>
                </a:solidFill>
                <a:effectLst/>
                <a:latin typeface="+mn-lt"/>
                <a:ea typeface="+mn-ea"/>
                <a:cs typeface="+mn-cs"/>
              </a:rPr>
              <a:t>The state is of course reliant upon the media for the communication of its policies to the public, for mobilising support for special interests and for confirming the legitimacy of the status quo. </a:t>
            </a:r>
          </a:p>
          <a:p>
            <a:r>
              <a:rPr lang="en-AU" sz="1200" kern="1200" dirty="0" smtClean="0">
                <a:solidFill>
                  <a:schemeClr val="tx1"/>
                </a:solidFill>
                <a:effectLst/>
                <a:latin typeface="+mn-lt"/>
                <a:ea typeface="+mn-ea"/>
                <a:cs typeface="+mn-cs"/>
              </a:rPr>
              <a:t> </a:t>
            </a:r>
          </a:p>
          <a:p>
            <a:r>
              <a:rPr lang="en-AU" sz="1200" kern="1200" dirty="0" smtClean="0">
                <a:solidFill>
                  <a:schemeClr val="tx1"/>
                </a:solidFill>
                <a:effectLst/>
                <a:latin typeface="+mn-lt"/>
                <a:ea typeface="+mn-ea"/>
                <a:cs typeface="+mn-cs"/>
              </a:rPr>
              <a:t>As, I will show there are occasions where the media differentiate their opinions from those of the state and ‘attain a degree of autonomy’ enabling them to ‘exert independent influence on politics, society and culture’,</a:t>
            </a:r>
            <a:r>
              <a:rPr lang="en-AU" sz="1200" kern="1200" baseline="0" dirty="0" smtClean="0">
                <a:solidFill>
                  <a:schemeClr val="tx1"/>
                </a:solidFill>
                <a:effectLst/>
                <a:latin typeface="+mn-lt"/>
                <a:ea typeface="+mn-ea"/>
                <a:cs typeface="+mn-cs"/>
              </a:rPr>
              <a:t> but on this topic, these are limited.</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 </a:t>
            </a:r>
          </a:p>
          <a:p>
            <a:r>
              <a:rPr lang="en-AU" sz="1200" kern="1200" dirty="0" smtClean="0">
                <a:solidFill>
                  <a:schemeClr val="tx1"/>
                </a:solidFill>
                <a:effectLst/>
                <a:latin typeface="+mn-lt"/>
                <a:ea typeface="+mn-ea"/>
                <a:cs typeface="+mn-cs"/>
              </a:rPr>
              <a:t>News journalism is part of the ‘machinery of representation’ which is enormously influential in determining our knowledge of society and the policies that we are prepared to accept. </a:t>
            </a:r>
          </a:p>
          <a:p>
            <a:r>
              <a:rPr lang="en-AU" sz="1200" kern="1200" dirty="0" smtClean="0">
                <a:solidFill>
                  <a:schemeClr val="tx1"/>
                </a:solidFill>
                <a:effectLst/>
                <a:latin typeface="+mn-lt"/>
                <a:ea typeface="+mn-ea"/>
                <a:cs typeface="+mn-cs"/>
              </a:rPr>
              <a:t> </a:t>
            </a:r>
          </a:p>
          <a:p>
            <a:r>
              <a:rPr lang="en-AU" sz="1200" kern="1200" dirty="0" smtClean="0">
                <a:solidFill>
                  <a:schemeClr val="tx1"/>
                </a:solidFill>
                <a:effectLst/>
                <a:latin typeface="+mn-lt"/>
                <a:ea typeface="+mn-ea"/>
                <a:cs typeface="+mn-cs"/>
              </a:rPr>
              <a:t>Basically, the media are a significant driver of public opinion.</a:t>
            </a:r>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In</a:t>
            </a:r>
            <a:r>
              <a:rPr lang="en-AU" baseline="0" dirty="0" smtClean="0"/>
              <a:t> this presentation, I’m seeking to provide some introduction to how the Australian </a:t>
            </a:r>
            <a:r>
              <a:rPr lang="en-AU" sz="1200" dirty="0" smtClean="0"/>
              <a:t>federal government portray asylum seekers.</a:t>
            </a:r>
            <a:r>
              <a:rPr lang="en-AU" sz="1200" baseline="0" dirty="0" smtClean="0"/>
              <a:t> I’ll be using this lens</a:t>
            </a:r>
            <a:r>
              <a:rPr lang="en-AU" sz="1200" dirty="0" smtClean="0"/>
              <a:t> to briefly show how the media dealt with the issue. I guess, more precisely, I’m trying to explore the flow of meaning and</a:t>
            </a:r>
            <a:r>
              <a:rPr lang="en-AU" sz="1200" baseline="0" dirty="0" smtClean="0"/>
              <a:t> description </a:t>
            </a:r>
            <a:r>
              <a:rPr lang="en-AU" sz="1200" dirty="0" smtClean="0"/>
              <a:t>between the federal government and media.</a:t>
            </a:r>
          </a:p>
        </p:txBody>
      </p:sp>
      <p:sp>
        <p:nvSpPr>
          <p:cNvPr id="4" name="Slide Number Placeholder 3"/>
          <p:cNvSpPr>
            <a:spLocks noGrp="1"/>
          </p:cNvSpPr>
          <p:nvPr>
            <p:ph type="sldNum" sz="quarter" idx="10"/>
          </p:nvPr>
        </p:nvSpPr>
        <p:spPr/>
        <p:txBody>
          <a:bodyPr/>
          <a:lstStyle/>
          <a:p>
            <a:fld id="{7ACBA250-CCA4-49EA-8D0A-D248BD499C08}" type="slidenum">
              <a:rPr lang="en-AU" smtClean="0"/>
              <a:t>15</a:t>
            </a:fld>
            <a:endParaRPr lang="en-AU"/>
          </a:p>
        </p:txBody>
      </p:sp>
    </p:spTree>
    <p:extLst>
      <p:ext uri="{BB962C8B-B14F-4D97-AF65-F5344CB8AC3E}">
        <p14:creationId xmlns:p14="http://schemas.microsoft.com/office/powerpoint/2010/main" val="4043164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smtClean="0"/>
              <a:t>I’m starting with this image. This image was created and distributed in all of the national news papers</a:t>
            </a:r>
            <a:r>
              <a:rPr lang="en-AU" sz="1200" baseline="0" dirty="0" smtClean="0"/>
              <a:t> about this time last year – This was under our previous government, who during the election campaign, sought to ‘get tough’ on asylum seekers as a way to shore up their election victory.</a:t>
            </a:r>
          </a:p>
          <a:p>
            <a:endParaRPr lang="en-AU" sz="1200" baseline="0" dirty="0" smtClean="0"/>
          </a:p>
          <a:p>
            <a:r>
              <a:rPr lang="en-AU" sz="1200" baseline="0" dirty="0" smtClean="0"/>
              <a:t>Shot clips were also made</a:t>
            </a:r>
            <a:r>
              <a:rPr lang="en-AU" sz="1200" b="1" baseline="0" dirty="0" smtClean="0"/>
              <a:t>, </a:t>
            </a:r>
            <a:r>
              <a:rPr lang="en-AU" sz="1200" b="0" baseline="0" dirty="0" smtClean="0"/>
              <a:t>that, like these posters, was translated in a number of languages. The clips were heavily promoted in source countries </a:t>
            </a:r>
          </a:p>
        </p:txBody>
      </p:sp>
      <p:sp>
        <p:nvSpPr>
          <p:cNvPr id="4" name="Slide Number Placeholder 3"/>
          <p:cNvSpPr>
            <a:spLocks noGrp="1"/>
          </p:cNvSpPr>
          <p:nvPr>
            <p:ph type="sldNum" sz="quarter" idx="10"/>
          </p:nvPr>
        </p:nvSpPr>
        <p:spPr/>
        <p:txBody>
          <a:bodyPr/>
          <a:lstStyle/>
          <a:p>
            <a:fld id="{7ACBA250-CCA4-49EA-8D0A-D248BD499C08}" type="slidenum">
              <a:rPr lang="en-AU" smtClean="0"/>
              <a:t>16</a:t>
            </a:fld>
            <a:endParaRPr lang="en-AU"/>
          </a:p>
        </p:txBody>
      </p:sp>
    </p:spTree>
    <p:extLst>
      <p:ext uri="{BB962C8B-B14F-4D97-AF65-F5344CB8AC3E}">
        <p14:creationId xmlns:p14="http://schemas.microsoft.com/office/powerpoint/2010/main" val="982109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Philippines Jan 17</a:t>
            </a:r>
            <a:r>
              <a:rPr lang="en-US" baseline="30000" dirty="0" smtClean="0"/>
              <a:t>th</a:t>
            </a:r>
            <a:r>
              <a:rPr lang="en-US" dirty="0" smtClean="0"/>
              <a:t> 2015</a:t>
            </a:r>
            <a:endParaRPr lang="en-US" dirty="0"/>
          </a:p>
        </p:txBody>
      </p:sp>
      <p:sp>
        <p:nvSpPr>
          <p:cNvPr id="4" name="Slide Number Placeholder 3"/>
          <p:cNvSpPr>
            <a:spLocks noGrp="1"/>
          </p:cNvSpPr>
          <p:nvPr>
            <p:ph type="sldNum" sz="quarter" idx="10"/>
          </p:nvPr>
        </p:nvSpPr>
        <p:spPr/>
        <p:txBody>
          <a:bodyPr/>
          <a:lstStyle/>
          <a:p>
            <a:fld id="{915DA727-3F4F-429C-B99B-3E99409580C8}" type="slidenum">
              <a:rPr lang="en-US" smtClean="0"/>
              <a:t>31</a:t>
            </a:fld>
            <a:endParaRPr lang="en-US"/>
          </a:p>
        </p:txBody>
      </p:sp>
    </p:spTree>
    <p:extLst>
      <p:ext uri="{BB962C8B-B14F-4D97-AF65-F5344CB8AC3E}">
        <p14:creationId xmlns:p14="http://schemas.microsoft.com/office/powerpoint/2010/main" val="3108669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1D1093F-AAF1-4AA9-83D6-980D367D0C85}" type="datetimeFigureOut">
              <a:rPr lang="en-AU" smtClean="0"/>
              <a:t>27/08/2015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481A045-354A-4F9D-94D7-D4B82183CBB3}"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D1093F-AAF1-4AA9-83D6-980D367D0C85}" type="datetimeFigureOut">
              <a:rPr lang="en-AU" smtClean="0"/>
              <a:t>27/08/2015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481A045-354A-4F9D-94D7-D4B82183CBB3}"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D1093F-AAF1-4AA9-83D6-980D367D0C85}" type="datetimeFigureOut">
              <a:rPr lang="en-AU" smtClean="0"/>
              <a:t>27/08/2015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481A045-354A-4F9D-94D7-D4B82183CBB3}"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D1093F-AAF1-4AA9-83D6-980D367D0C85}" type="datetimeFigureOut">
              <a:rPr lang="en-AU" smtClean="0"/>
              <a:t>27/08/2015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481A045-354A-4F9D-94D7-D4B82183CBB3}"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D1093F-AAF1-4AA9-83D6-980D367D0C85}" type="datetimeFigureOut">
              <a:rPr lang="en-AU" smtClean="0"/>
              <a:t>27/08/2015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481A045-354A-4F9D-94D7-D4B82183CBB3}"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1D1093F-AAF1-4AA9-83D6-980D367D0C85}" type="datetimeFigureOut">
              <a:rPr lang="en-AU" smtClean="0"/>
              <a:t>27/08/2015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481A045-354A-4F9D-94D7-D4B82183CBB3}"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1D1093F-AAF1-4AA9-83D6-980D367D0C85}" type="datetimeFigureOut">
              <a:rPr lang="en-AU" smtClean="0"/>
              <a:t>27/08/2015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C481A045-354A-4F9D-94D7-D4B82183CBB3}"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1D1093F-AAF1-4AA9-83D6-980D367D0C85}" type="datetimeFigureOut">
              <a:rPr lang="en-AU" smtClean="0"/>
              <a:t>27/08/2015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C481A045-354A-4F9D-94D7-D4B82183CBB3}"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D1093F-AAF1-4AA9-83D6-980D367D0C85}" type="datetimeFigureOut">
              <a:rPr lang="en-AU" smtClean="0"/>
              <a:t>27/08/2015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C481A045-354A-4F9D-94D7-D4B82183CBB3}"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D1093F-AAF1-4AA9-83D6-980D367D0C85}" type="datetimeFigureOut">
              <a:rPr lang="en-AU" smtClean="0"/>
              <a:t>27/08/2015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481A045-354A-4F9D-94D7-D4B82183CBB3}" type="slidenum">
              <a:rPr lang="en-AU" smtClean="0"/>
              <a:t>‹#›</a:t>
            </a:fld>
            <a:endParaRPr lang="en-AU"/>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E1D1093F-AAF1-4AA9-83D6-980D367D0C85}" type="datetimeFigureOut">
              <a:rPr lang="en-AU" smtClean="0"/>
              <a:t>27/08/2015</a:t>
            </a:fld>
            <a:endParaRPr lang="en-AU"/>
          </a:p>
        </p:txBody>
      </p:sp>
      <p:sp>
        <p:nvSpPr>
          <p:cNvPr id="9" name="Slide Number Placeholder 8"/>
          <p:cNvSpPr>
            <a:spLocks noGrp="1"/>
          </p:cNvSpPr>
          <p:nvPr>
            <p:ph type="sldNum" sz="quarter" idx="11"/>
          </p:nvPr>
        </p:nvSpPr>
        <p:spPr/>
        <p:txBody>
          <a:bodyPr/>
          <a:lstStyle/>
          <a:p>
            <a:fld id="{C481A045-354A-4F9D-94D7-D4B82183CBB3}" type="slidenum">
              <a:rPr lang="en-AU" smtClean="0"/>
              <a:t>‹#›</a:t>
            </a:fld>
            <a:endParaRPr lang="en-AU"/>
          </a:p>
        </p:txBody>
      </p:sp>
      <p:sp>
        <p:nvSpPr>
          <p:cNvPr id="10" name="Footer Placeholder 9"/>
          <p:cNvSpPr>
            <a:spLocks noGrp="1"/>
          </p:cNvSpPr>
          <p:nvPr>
            <p:ph type="ftr" sz="quarter" idx="12"/>
          </p:nvPr>
        </p:nvSpPr>
        <p:spPr/>
        <p:txBody>
          <a:bodyPr/>
          <a:lstStyle/>
          <a:p>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C481A045-354A-4F9D-94D7-D4B82183CBB3}" type="slidenum">
              <a:rPr lang="en-AU" smtClean="0"/>
              <a:t>‹#›</a:t>
            </a:fld>
            <a:endParaRPr lang="en-AU"/>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AU"/>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E1D1093F-AAF1-4AA9-83D6-980D367D0C85}" type="datetimeFigureOut">
              <a:rPr lang="en-AU" smtClean="0"/>
              <a:t>27/08/2015</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png"/><Relationship Id="rId10" Type="http://schemas.openxmlformats.org/officeDocument/2006/relationships/image" Target="../media/image21.jpeg"/><Relationship Id="rId4" Type="http://schemas.openxmlformats.org/officeDocument/2006/relationships/image" Target="../media/image15.png"/><Relationship Id="rId9"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hyperlink" Target="../../Teaching/HSH111/2014/Lecture/You%20won't%20be%20settled.mp4"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AU" dirty="0"/>
              <a:t>What are core elements of a merciful response? </a:t>
            </a:r>
          </a:p>
        </p:txBody>
      </p:sp>
      <p:sp>
        <p:nvSpPr>
          <p:cNvPr id="3" name="Subtitle 2"/>
          <p:cNvSpPr>
            <a:spLocks noGrp="1"/>
          </p:cNvSpPr>
          <p:nvPr>
            <p:ph type="subTitle" idx="1"/>
          </p:nvPr>
        </p:nvSpPr>
        <p:spPr/>
        <p:txBody>
          <a:bodyPr>
            <a:normAutofit lnSpcReduction="10000"/>
          </a:bodyPr>
          <a:lstStyle/>
          <a:p>
            <a:pPr algn="ctr"/>
            <a:r>
              <a:rPr lang="en-AU" dirty="0" smtClean="0"/>
              <a:t>The case study of Australia's refugee policy.</a:t>
            </a:r>
          </a:p>
          <a:p>
            <a:pPr algn="ctr"/>
            <a:endParaRPr lang="en-AU" dirty="0"/>
          </a:p>
          <a:p>
            <a:pPr algn="ctr"/>
            <a:r>
              <a:rPr lang="en-AU" dirty="0" smtClean="0"/>
              <a:t>Maryanne </a:t>
            </a:r>
            <a:r>
              <a:rPr lang="en-AU" dirty="0" err="1" smtClean="0"/>
              <a:t>Loughry</a:t>
            </a:r>
            <a:r>
              <a:rPr lang="en-AU" dirty="0" smtClean="0"/>
              <a:t> </a:t>
            </a:r>
            <a:r>
              <a:rPr lang="en-AU" dirty="0" err="1" smtClean="0"/>
              <a:t>rsm</a:t>
            </a:r>
            <a:endParaRPr lang="en-AU" dirty="0"/>
          </a:p>
        </p:txBody>
      </p:sp>
    </p:spTree>
    <p:extLst>
      <p:ext uri="{BB962C8B-B14F-4D97-AF65-F5344CB8AC3E}">
        <p14:creationId xmlns:p14="http://schemas.microsoft.com/office/powerpoint/2010/main" val="41078279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pbs.twimg.com/media/CHwrFs3WEAAXzO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772816"/>
            <a:ext cx="5715000" cy="381952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AU" dirty="0" smtClean="0"/>
              <a:t>Forcible Displacement 2015</a:t>
            </a:r>
            <a:endParaRPr lang="en-AU" dirty="0"/>
          </a:p>
        </p:txBody>
      </p:sp>
    </p:spTree>
    <p:extLst>
      <p:ext uri="{BB962C8B-B14F-4D97-AF65-F5344CB8AC3E}">
        <p14:creationId xmlns:p14="http://schemas.microsoft.com/office/powerpoint/2010/main" val="11902078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http://www.globi-observatory.org/wp-content/uploads/2015/06/world-at-war-statistics-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16632"/>
            <a:ext cx="6934200" cy="6162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03922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306" y="1374126"/>
            <a:ext cx="9144000" cy="5486400"/>
          </a:xfrm>
          <a:prstGeom prst="rect">
            <a:avLst/>
          </a:prstGeom>
        </p:spPr>
      </p:pic>
      <p:sp>
        <p:nvSpPr>
          <p:cNvPr id="4" name="Content Placeholder 3"/>
          <p:cNvSpPr>
            <a:spLocks noGrp="1"/>
          </p:cNvSpPr>
          <p:nvPr>
            <p:ph idx="1"/>
          </p:nvPr>
        </p:nvSpPr>
        <p:spPr>
          <a:xfrm>
            <a:off x="457200" y="1772816"/>
            <a:ext cx="8229600" cy="4234475"/>
          </a:xfrm>
        </p:spPr>
        <p:txBody>
          <a:bodyPr/>
          <a:lstStyle/>
          <a:p>
            <a:endParaRPr lang="en-US" dirty="0"/>
          </a:p>
        </p:txBody>
      </p:sp>
      <p:sp>
        <p:nvSpPr>
          <p:cNvPr id="3" name="Title 2"/>
          <p:cNvSpPr>
            <a:spLocks noGrp="1"/>
          </p:cNvSpPr>
          <p:nvPr>
            <p:ph type="title"/>
          </p:nvPr>
        </p:nvSpPr>
        <p:spPr/>
        <p:txBody>
          <a:bodyPr>
            <a:normAutofit fontScale="90000"/>
          </a:bodyPr>
          <a:lstStyle/>
          <a:p>
            <a:pPr algn="ctr"/>
            <a:r>
              <a:rPr lang="en-US" dirty="0" smtClean="0"/>
              <a:t>Asylum seekers in the </a:t>
            </a:r>
            <a:r>
              <a:rPr lang="en-US" dirty="0" err="1" smtClean="0"/>
              <a:t>Mediteranean</a:t>
            </a:r>
            <a:endParaRPr lang="en-US" dirty="0"/>
          </a:p>
        </p:txBody>
      </p:sp>
    </p:spTree>
    <p:extLst>
      <p:ext uri="{BB962C8B-B14F-4D97-AF65-F5344CB8AC3E}">
        <p14:creationId xmlns:p14="http://schemas.microsoft.com/office/powerpoint/2010/main" val="11726345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i1.mirror.co.uk/incoming/article6068981.ece/ALTERNATES/s615/Calais-migran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980728"/>
            <a:ext cx="5857875" cy="3895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7821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UNHCR 2015</a:t>
            </a:r>
            <a:endParaRPr lang="en-AU" dirty="0"/>
          </a:p>
        </p:txBody>
      </p:sp>
      <p:sp>
        <p:nvSpPr>
          <p:cNvPr id="3" name="Content Placeholder 2"/>
          <p:cNvSpPr>
            <a:spLocks noGrp="1"/>
          </p:cNvSpPr>
          <p:nvPr>
            <p:ph idx="1"/>
          </p:nvPr>
        </p:nvSpPr>
        <p:spPr/>
        <p:txBody>
          <a:bodyPr>
            <a:normAutofit lnSpcReduction="10000"/>
          </a:bodyPr>
          <a:lstStyle/>
          <a:p>
            <a:r>
              <a:rPr lang="en-AU" sz="4000" dirty="0"/>
              <a:t>"We are witnessing a paradigm change, an unchecked slide into an era in which the scale of global forced displacement as well as the response required is now clearly dwarfing anything seen </a:t>
            </a:r>
            <a:r>
              <a:rPr lang="en-AU" sz="4000" dirty="0" smtClean="0"/>
              <a:t>before" </a:t>
            </a:r>
          </a:p>
          <a:p>
            <a:pPr lvl="1"/>
            <a:r>
              <a:rPr lang="en-AU" sz="2600" dirty="0" smtClean="0"/>
              <a:t>UN </a:t>
            </a:r>
            <a:r>
              <a:rPr lang="en-AU" sz="2600" dirty="0"/>
              <a:t>High Commissioner for Refugees </a:t>
            </a:r>
            <a:r>
              <a:rPr lang="en-AU" sz="2600" dirty="0" err="1"/>
              <a:t>António</a:t>
            </a:r>
            <a:r>
              <a:rPr lang="en-AU" sz="2600" dirty="0"/>
              <a:t> </a:t>
            </a:r>
            <a:r>
              <a:rPr lang="en-AU" sz="2600" dirty="0" err="1"/>
              <a:t>Guterres</a:t>
            </a:r>
            <a:r>
              <a:rPr lang="en-AU" sz="3800" dirty="0"/>
              <a:t>.</a:t>
            </a:r>
          </a:p>
          <a:p>
            <a:pPr marL="114300" indent="0">
              <a:buNone/>
            </a:pPr>
            <a:endParaRPr lang="en-AU" dirty="0"/>
          </a:p>
        </p:txBody>
      </p:sp>
    </p:spTree>
    <p:extLst>
      <p:ext uri="{BB962C8B-B14F-4D97-AF65-F5344CB8AC3E}">
        <p14:creationId xmlns:p14="http://schemas.microsoft.com/office/powerpoint/2010/main" val="1888923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srcRect l="8165" t="5814" r="11973"/>
          <a:stretch/>
        </p:blipFill>
        <p:spPr>
          <a:xfrm>
            <a:off x="0" y="4386146"/>
            <a:ext cx="4028339" cy="2331466"/>
          </a:xfrm>
          <a:prstGeom prst="rect">
            <a:avLst/>
          </a:prstGeom>
        </p:spPr>
      </p:pic>
      <p:pic>
        <p:nvPicPr>
          <p:cNvPr id="3076" name="Picture 4" descr="http://4.bp.blogspot.com/-SEW-jtIx-dk/UpUbTpX-CoI/AAAAAAAABXE/OqyL1-b0JXM/s1600/Screenshot_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4940" y="5615259"/>
            <a:ext cx="4600575" cy="12001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5"/>
          <a:srcRect l="-1" r="11227"/>
          <a:stretch/>
        </p:blipFill>
        <p:spPr>
          <a:xfrm>
            <a:off x="3537854" y="-41954"/>
            <a:ext cx="5573490" cy="1211957"/>
          </a:xfrm>
          <a:prstGeom prst="rect">
            <a:avLst/>
          </a:prstGeom>
        </p:spPr>
      </p:pic>
      <p:pic>
        <p:nvPicPr>
          <p:cNvPr id="3074" name="Picture 2" descr="http://cache2-thumb1.pressdisplay.com/pressdisplay/docserver/getimage.aspx?regionguid=57ce44f9-c025-42ce-a335-2371ef855708&amp;scale=80&amp;file=66922013081200000000001001&amp;regionKey=plo6vw6tF30Zsz3IVjbZpQ%3d%3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421" y="91396"/>
            <a:ext cx="1996977" cy="360974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7"/>
          <a:stretch>
            <a:fillRect/>
          </a:stretch>
        </p:blipFill>
        <p:spPr>
          <a:xfrm>
            <a:off x="2297610" y="643048"/>
            <a:ext cx="2168594" cy="4099109"/>
          </a:xfrm>
          <a:prstGeom prst="rect">
            <a:avLst/>
          </a:prstGeom>
        </p:spPr>
      </p:pic>
      <p:pic>
        <p:nvPicPr>
          <p:cNvPr id="7" name="Picture 6"/>
          <p:cNvPicPr>
            <a:picLocks noChangeAspect="1"/>
          </p:cNvPicPr>
          <p:nvPr/>
        </p:nvPicPr>
        <p:blipFill>
          <a:blip r:embed="rId8"/>
          <a:stretch>
            <a:fillRect/>
          </a:stretch>
        </p:blipFill>
        <p:spPr>
          <a:xfrm>
            <a:off x="6219983" y="806903"/>
            <a:ext cx="2917892" cy="4808356"/>
          </a:xfrm>
          <a:prstGeom prst="rect">
            <a:avLst/>
          </a:prstGeom>
        </p:spPr>
      </p:pic>
      <p:pic>
        <p:nvPicPr>
          <p:cNvPr id="9" name="Picture 8"/>
          <p:cNvPicPr>
            <a:picLocks noChangeAspect="1"/>
          </p:cNvPicPr>
          <p:nvPr/>
        </p:nvPicPr>
        <p:blipFill rotWithShape="1">
          <a:blip r:embed="rId9"/>
          <a:srcRect l="4870"/>
          <a:stretch/>
        </p:blipFill>
        <p:spPr>
          <a:xfrm>
            <a:off x="3177126" y="1693003"/>
            <a:ext cx="2823769" cy="1732956"/>
          </a:xfrm>
          <a:prstGeom prst="rect">
            <a:avLst/>
          </a:prstGeom>
        </p:spPr>
      </p:pic>
      <p:pic>
        <p:nvPicPr>
          <p:cNvPr id="3078" name="Picture 6" descr="http://images.canberratimes.com.au/2014/07/15/5596601/CustomsLogos-copy.jpg"/>
          <p:cNvPicPr>
            <a:picLocks noChangeAspect="1" noChangeArrowheads="1"/>
          </p:cNvPicPr>
          <p:nvPr/>
        </p:nvPicPr>
        <p:blipFill rotWithShape="1">
          <a:blip r:embed="rId10">
            <a:extLst>
              <a:ext uri="{28A0092B-C50C-407E-A947-70E740481C1C}">
                <a14:useLocalDpi xmlns:a14="http://schemas.microsoft.com/office/drawing/2010/main" val="0"/>
              </a:ext>
            </a:extLst>
          </a:blip>
          <a:srcRect t="-1" r="51602" b="49288"/>
          <a:stretch/>
        </p:blipFill>
        <p:spPr bwMode="auto">
          <a:xfrm>
            <a:off x="4906396" y="3701146"/>
            <a:ext cx="1037204" cy="1565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3255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1.ytimg.com/vi/bvz3U-JOvOU/maxresdefault.jpg">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35069" cy="7001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47325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bmrsg.org.au/compassion/wp-content/uploads/2015/02/AH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832506"/>
            <a:ext cx="2447925" cy="35337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lgn="ctr"/>
            <a:r>
              <a:rPr lang="en-AU" dirty="0" smtClean="0"/>
              <a:t>National Inquiry into children in Immigration detention</a:t>
            </a:r>
            <a:endParaRPr lang="en-AU" dirty="0"/>
          </a:p>
        </p:txBody>
      </p:sp>
    </p:spTree>
    <p:extLst>
      <p:ext uri="{BB962C8B-B14F-4D97-AF65-F5344CB8AC3E}">
        <p14:creationId xmlns:p14="http://schemas.microsoft.com/office/powerpoint/2010/main" val="27670026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Core elements of a merciful response?</a:t>
            </a:r>
            <a:endParaRPr lang="en-AU" dirty="0"/>
          </a:p>
        </p:txBody>
      </p:sp>
      <p:sp>
        <p:nvSpPr>
          <p:cNvPr id="3" name="Content Placeholder 2"/>
          <p:cNvSpPr>
            <a:spLocks noGrp="1"/>
          </p:cNvSpPr>
          <p:nvPr>
            <p:ph idx="1"/>
          </p:nvPr>
        </p:nvSpPr>
        <p:spPr/>
        <p:txBody>
          <a:bodyPr>
            <a:normAutofit lnSpcReduction="10000"/>
          </a:bodyPr>
          <a:lstStyle/>
          <a:p>
            <a:r>
              <a:rPr lang="en-AU" sz="2800" dirty="0" smtClean="0"/>
              <a:t>Practical</a:t>
            </a:r>
          </a:p>
          <a:p>
            <a:r>
              <a:rPr lang="en-AU" sz="2800" dirty="0" smtClean="0"/>
              <a:t>Works of Mercy</a:t>
            </a:r>
          </a:p>
          <a:p>
            <a:r>
              <a:rPr lang="en-AU" sz="2800" dirty="0" smtClean="0"/>
              <a:t>Considered &amp; Informed</a:t>
            </a:r>
          </a:p>
          <a:p>
            <a:pPr lvl="1"/>
            <a:r>
              <a:rPr lang="en-AU" sz="2800" dirty="0" smtClean="0"/>
              <a:t>Politically</a:t>
            </a:r>
          </a:p>
          <a:p>
            <a:pPr lvl="1"/>
            <a:r>
              <a:rPr lang="en-AU" sz="2800" dirty="0" smtClean="0"/>
              <a:t>Theologically</a:t>
            </a:r>
            <a:endParaRPr lang="en-AU" sz="2800" dirty="0"/>
          </a:p>
          <a:p>
            <a:r>
              <a:rPr lang="en-AU" sz="2800" dirty="0" smtClean="0"/>
              <a:t>Moved with Compassion and Loving Kindness (</a:t>
            </a:r>
            <a:r>
              <a:rPr lang="en-AU" sz="2800" dirty="0" err="1" smtClean="0"/>
              <a:t>Hesed</a:t>
            </a:r>
            <a:r>
              <a:rPr lang="en-AU" sz="2800" dirty="0" smtClean="0"/>
              <a:t> &amp; </a:t>
            </a:r>
            <a:r>
              <a:rPr lang="en-AU" sz="2800" dirty="0" err="1" smtClean="0"/>
              <a:t>Rachamin</a:t>
            </a:r>
            <a:r>
              <a:rPr lang="en-AU" sz="2800" dirty="0" smtClean="0"/>
              <a:t>)</a:t>
            </a:r>
          </a:p>
          <a:p>
            <a:r>
              <a:rPr lang="en-AU" sz="2800" dirty="0" smtClean="0"/>
              <a:t>When Mercy and Justice meet</a:t>
            </a:r>
          </a:p>
          <a:p>
            <a:r>
              <a:rPr lang="en-AU" sz="2800" dirty="0" smtClean="0"/>
              <a:t>Mindfulness</a:t>
            </a:r>
          </a:p>
          <a:p>
            <a:r>
              <a:rPr lang="en-AU" sz="2800" dirty="0" smtClean="0"/>
              <a:t>Partnership</a:t>
            </a:r>
            <a:r>
              <a:rPr lang="en-AU" sz="2800" dirty="0"/>
              <a:t>, collaboration, networking</a:t>
            </a:r>
          </a:p>
          <a:p>
            <a:pPr marL="114300" indent="0">
              <a:buNone/>
            </a:pPr>
            <a:endParaRPr lang="en-AU" sz="2800" dirty="0" smtClean="0"/>
          </a:p>
          <a:p>
            <a:endParaRPr lang="en-AU" dirty="0"/>
          </a:p>
        </p:txBody>
      </p:sp>
    </p:spTree>
    <p:extLst>
      <p:ext uri="{BB962C8B-B14F-4D97-AF65-F5344CB8AC3E}">
        <p14:creationId xmlns:p14="http://schemas.microsoft.com/office/powerpoint/2010/main" val="25599079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Core elements of a merciful response?</a:t>
            </a:r>
            <a:endParaRPr lang="en-AU" dirty="0"/>
          </a:p>
        </p:txBody>
      </p:sp>
      <p:sp>
        <p:nvSpPr>
          <p:cNvPr id="3" name="Content Placeholder 2"/>
          <p:cNvSpPr>
            <a:spLocks noGrp="1"/>
          </p:cNvSpPr>
          <p:nvPr>
            <p:ph idx="1"/>
          </p:nvPr>
        </p:nvSpPr>
        <p:spPr/>
        <p:txBody>
          <a:bodyPr>
            <a:normAutofit lnSpcReduction="10000"/>
          </a:bodyPr>
          <a:lstStyle/>
          <a:p>
            <a:r>
              <a:rPr lang="en-AU" sz="2800" dirty="0" smtClean="0"/>
              <a:t>Practical</a:t>
            </a:r>
          </a:p>
          <a:p>
            <a:r>
              <a:rPr lang="en-AU" sz="2800" dirty="0" smtClean="0"/>
              <a:t>Works of Mercy</a:t>
            </a:r>
          </a:p>
          <a:p>
            <a:r>
              <a:rPr lang="en-AU" sz="2800" dirty="0" smtClean="0"/>
              <a:t>Considered &amp; Informed</a:t>
            </a:r>
          </a:p>
          <a:p>
            <a:pPr marL="708660" lvl="2">
              <a:buClr>
                <a:schemeClr val="accent1"/>
              </a:buClr>
            </a:pPr>
            <a:r>
              <a:rPr lang="en-AU" sz="2600" dirty="0" smtClean="0"/>
              <a:t>Politically</a:t>
            </a:r>
            <a:endParaRPr lang="en-AU" sz="2800" dirty="0" smtClean="0"/>
          </a:p>
          <a:p>
            <a:pPr lvl="1"/>
            <a:r>
              <a:rPr lang="en-AU" sz="2800" dirty="0" smtClean="0"/>
              <a:t>Theologically</a:t>
            </a:r>
          </a:p>
          <a:p>
            <a:r>
              <a:rPr lang="en-AU" sz="2800" dirty="0" smtClean="0"/>
              <a:t>Moved with Compassion and Loving Kindness (</a:t>
            </a:r>
            <a:r>
              <a:rPr lang="en-AU" sz="2800" dirty="0" err="1" smtClean="0"/>
              <a:t>Hesed</a:t>
            </a:r>
            <a:r>
              <a:rPr lang="en-AU" sz="2800" dirty="0" smtClean="0"/>
              <a:t> &amp; </a:t>
            </a:r>
            <a:r>
              <a:rPr lang="en-AU" sz="2800" dirty="0" err="1" smtClean="0"/>
              <a:t>Rachamin</a:t>
            </a:r>
            <a:r>
              <a:rPr lang="en-AU" sz="2800" dirty="0" smtClean="0"/>
              <a:t>)</a:t>
            </a:r>
          </a:p>
          <a:p>
            <a:r>
              <a:rPr lang="en-AU" sz="2800" dirty="0" smtClean="0"/>
              <a:t>When Mercy and Justice meet</a:t>
            </a:r>
          </a:p>
          <a:p>
            <a:r>
              <a:rPr lang="en-AU" sz="2800" dirty="0" smtClean="0"/>
              <a:t>Mindfulness</a:t>
            </a:r>
          </a:p>
          <a:p>
            <a:r>
              <a:rPr lang="en-AU" sz="2800" dirty="0" smtClean="0"/>
              <a:t>Partnership</a:t>
            </a:r>
            <a:r>
              <a:rPr lang="en-AU" sz="2800" dirty="0"/>
              <a:t>, collaboration, </a:t>
            </a:r>
            <a:r>
              <a:rPr lang="en-AU" sz="2800" dirty="0" smtClean="0"/>
              <a:t>networking</a:t>
            </a:r>
          </a:p>
          <a:p>
            <a:endParaRPr lang="en-AU" dirty="0"/>
          </a:p>
        </p:txBody>
      </p:sp>
    </p:spTree>
    <p:extLst>
      <p:ext uri="{BB962C8B-B14F-4D97-AF65-F5344CB8AC3E}">
        <p14:creationId xmlns:p14="http://schemas.microsoft.com/office/powerpoint/2010/main" val="360042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0" end="0"/>
                                            </p:txEl>
                                          </p:spTgt>
                                        </p:tgtEl>
                                        <p:attrNameLst>
                                          <p:attrName>style.textDecorationUnderline</p:attrName>
                                        </p:attrNameLst>
                                      </p:cBhvr>
                                      <p:to>
                                        <p:strVal val="true"/>
                                      </p:to>
                                    </p:set>
                                  </p:childTnLst>
                                </p:cTn>
                              </p:par>
                              <p:par>
                                <p:cTn id="7" presetID="18" presetClass="emph" presetSubtype="0" fill="hold" nodeType="withEffect">
                                  <p:stCondLst>
                                    <p:cond delay="0"/>
                                  </p:stCondLst>
                                  <p:iterate type="lt">
                                    <p:tmPct val="4000"/>
                                  </p:iterate>
                                  <p:childTnLst>
                                    <p:set>
                                      <p:cBhvr override="childStyle">
                                        <p:cTn id="8" dur="500" fill="hold"/>
                                        <p:tgtEl>
                                          <p:spTgt spid="3">
                                            <p:txEl>
                                              <p:pRg st="1" end="1"/>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Maryanne\Downloads\photo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88739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Corporal Works of Mercy</a:t>
            </a:r>
            <a:endParaRPr lang="en-AU" dirty="0"/>
          </a:p>
        </p:txBody>
      </p:sp>
      <p:pic>
        <p:nvPicPr>
          <p:cNvPr id="3" name="Picture 2" descr="http://lvcw.org/img/wom.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9695" y="1556792"/>
            <a:ext cx="2857500" cy="4333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06258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Corporal Works of Mercy</a:t>
            </a:r>
            <a:endParaRPr lang="en-AU" dirty="0"/>
          </a:p>
        </p:txBody>
      </p:sp>
      <p:pic>
        <p:nvPicPr>
          <p:cNvPr id="5122" name="Picture 2" descr="http://www.mercy.org.au/history/_lib/img/sec1/slide-sec1-0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196752"/>
            <a:ext cx="7048500" cy="438150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c2.staticflickr.com/4/3086/5774482291_915ec6926c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924944"/>
            <a:ext cx="6096000" cy="4067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228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s-media-cache-ak0.pinimg.com/originals/2d/6a/80/2d6a80ff0994d49925d11c21e546fe7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124744"/>
            <a:ext cx="3238500" cy="4552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08612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Core elements of a merciful response</a:t>
            </a:r>
            <a:endParaRPr lang="en-AU" dirty="0"/>
          </a:p>
        </p:txBody>
      </p:sp>
      <p:sp>
        <p:nvSpPr>
          <p:cNvPr id="3" name="Content Placeholder 2"/>
          <p:cNvSpPr>
            <a:spLocks noGrp="1"/>
          </p:cNvSpPr>
          <p:nvPr>
            <p:ph idx="1"/>
          </p:nvPr>
        </p:nvSpPr>
        <p:spPr/>
        <p:txBody>
          <a:bodyPr>
            <a:normAutofit lnSpcReduction="10000"/>
          </a:bodyPr>
          <a:lstStyle/>
          <a:p>
            <a:r>
              <a:rPr lang="en-AU" sz="2800" dirty="0" smtClean="0"/>
              <a:t>Practical</a:t>
            </a:r>
          </a:p>
          <a:p>
            <a:r>
              <a:rPr lang="en-AU" sz="2800" dirty="0" smtClean="0"/>
              <a:t>Works of Mercy</a:t>
            </a:r>
          </a:p>
          <a:p>
            <a:r>
              <a:rPr lang="en-AU" sz="2800" dirty="0" smtClean="0"/>
              <a:t>Considered &amp; Informed</a:t>
            </a:r>
          </a:p>
          <a:p>
            <a:pPr lvl="1"/>
            <a:r>
              <a:rPr lang="en-AU" sz="2800" dirty="0"/>
              <a:t>Politically</a:t>
            </a:r>
          </a:p>
          <a:p>
            <a:pPr lvl="1"/>
            <a:r>
              <a:rPr lang="en-AU" sz="2800" dirty="0" smtClean="0"/>
              <a:t>Theologically</a:t>
            </a:r>
          </a:p>
          <a:p>
            <a:r>
              <a:rPr lang="en-AU" sz="2800" dirty="0" smtClean="0"/>
              <a:t>Moved with Compassion and Loving Kindness (</a:t>
            </a:r>
            <a:r>
              <a:rPr lang="en-AU" sz="2800" dirty="0" err="1" smtClean="0"/>
              <a:t>Hesed</a:t>
            </a:r>
            <a:r>
              <a:rPr lang="en-AU" sz="2800" dirty="0" smtClean="0"/>
              <a:t> &amp; </a:t>
            </a:r>
            <a:r>
              <a:rPr lang="en-AU" sz="2800" dirty="0" err="1" smtClean="0"/>
              <a:t>Rachamin</a:t>
            </a:r>
            <a:r>
              <a:rPr lang="en-AU" sz="2800" dirty="0" smtClean="0"/>
              <a:t>)</a:t>
            </a:r>
          </a:p>
          <a:p>
            <a:r>
              <a:rPr lang="en-AU" sz="2800" dirty="0" smtClean="0"/>
              <a:t>When Mercy and Justice meet</a:t>
            </a:r>
          </a:p>
          <a:p>
            <a:r>
              <a:rPr lang="en-AU" sz="2800" dirty="0" smtClean="0"/>
              <a:t>Mindfulness</a:t>
            </a:r>
          </a:p>
          <a:p>
            <a:r>
              <a:rPr lang="en-AU" sz="2800" dirty="0" smtClean="0"/>
              <a:t>Partnership</a:t>
            </a:r>
            <a:r>
              <a:rPr lang="en-AU" sz="2800" dirty="0"/>
              <a:t>, collaboration, </a:t>
            </a:r>
            <a:r>
              <a:rPr lang="en-AU" sz="2800" dirty="0" smtClean="0"/>
              <a:t>networking</a:t>
            </a:r>
          </a:p>
          <a:p>
            <a:endParaRPr lang="en-AU" dirty="0"/>
          </a:p>
        </p:txBody>
      </p:sp>
    </p:spTree>
    <p:extLst>
      <p:ext uri="{BB962C8B-B14F-4D97-AF65-F5344CB8AC3E}">
        <p14:creationId xmlns:p14="http://schemas.microsoft.com/office/powerpoint/2010/main" val="162722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2" end="2"/>
                                            </p:txEl>
                                          </p:spTgt>
                                        </p:tgtEl>
                                        <p:attrNameLst>
                                          <p:attrName>style.textDecorationUnderline</p:attrName>
                                        </p:attrNameLst>
                                      </p:cBhvr>
                                      <p:to>
                                        <p:strVal val="true"/>
                                      </p:to>
                                    </p:set>
                                  </p:childTnLst>
                                </p:cTn>
                              </p:par>
                              <p:par>
                                <p:cTn id="7" presetID="18" presetClass="emph" presetSubtype="0" fill="hold" nodeType="withEffect">
                                  <p:stCondLst>
                                    <p:cond delay="0"/>
                                  </p:stCondLst>
                                  <p:iterate type="lt">
                                    <p:tmPct val="4000"/>
                                  </p:iterate>
                                  <p:childTnLst>
                                    <p:set>
                                      <p:cBhvr override="childStyle">
                                        <p:cTn id="8" dur="500" fill="hold"/>
                                        <p:tgtEl>
                                          <p:spTgt spid="3">
                                            <p:txEl>
                                              <p:pRg st="3" end="3"/>
                                            </p:txEl>
                                          </p:spTgt>
                                        </p:tgtEl>
                                        <p:attrNameLst>
                                          <p:attrName>style.textDecorationUnderline</p:attrName>
                                        </p:attrNameLst>
                                      </p:cBhvr>
                                      <p:to>
                                        <p:strVal val="true"/>
                                      </p:to>
                                    </p:set>
                                  </p:childTnLst>
                                </p:cTn>
                              </p:par>
                              <p:par>
                                <p:cTn id="9" presetID="18" presetClass="emph" presetSubtype="0" fill="hold" nodeType="withEffect">
                                  <p:stCondLst>
                                    <p:cond delay="0"/>
                                  </p:stCondLst>
                                  <p:iterate type="lt">
                                    <p:tmPct val="4000"/>
                                  </p:iterate>
                                  <p:childTnLst>
                                    <p:set>
                                      <p:cBhvr override="childStyle">
                                        <p:cTn id="10" dur="500" fill="hold"/>
                                        <p:tgtEl>
                                          <p:spTgt spid="3">
                                            <p:txEl>
                                              <p:pRg st="4" end="4"/>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520" y="2967335"/>
            <a:ext cx="7776864" cy="2985433"/>
          </a:xfrm>
          <a:prstGeom prst="rect">
            <a:avLst/>
          </a:prstGeom>
        </p:spPr>
        <p:txBody>
          <a:bodyPr wrap="square">
            <a:spAutoFit/>
          </a:bodyPr>
          <a:lstStyle/>
          <a:p>
            <a:r>
              <a:rPr lang="en-AU" sz="4000" dirty="0"/>
              <a:t>Behold, I send </a:t>
            </a:r>
            <a:r>
              <a:rPr lang="en-AU" sz="4000" dirty="0" smtClean="0"/>
              <a:t>you out </a:t>
            </a:r>
            <a:r>
              <a:rPr lang="en-AU" sz="4000" dirty="0"/>
              <a:t>as sheep in the midst of wolves; so be shrewd as serpents and innocent as doves</a:t>
            </a:r>
            <a:r>
              <a:rPr lang="en-AU" sz="4000" dirty="0" smtClean="0"/>
              <a:t>.</a:t>
            </a:r>
          </a:p>
          <a:p>
            <a:endParaRPr lang="en-AU" sz="4000" dirty="0"/>
          </a:p>
          <a:p>
            <a:r>
              <a:rPr lang="en-AU" sz="2800" dirty="0" smtClean="0"/>
              <a:t>Matthew 10:16</a:t>
            </a:r>
            <a:endParaRPr lang="en-AU" sz="2800" dirty="0"/>
          </a:p>
        </p:txBody>
      </p:sp>
    </p:spTree>
    <p:extLst>
      <p:ext uri="{BB962C8B-B14F-4D97-AF65-F5344CB8AC3E}">
        <p14:creationId xmlns:p14="http://schemas.microsoft.com/office/powerpoint/2010/main" val="7578022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Pope Francis on </a:t>
            </a:r>
            <a:r>
              <a:rPr lang="en-AU" dirty="0" err="1" smtClean="0"/>
              <a:t>Lampedusa</a:t>
            </a:r>
            <a:endParaRPr lang="en-AU" dirty="0"/>
          </a:p>
        </p:txBody>
      </p:sp>
      <p:pic>
        <p:nvPicPr>
          <p:cNvPr id="1026" name="Picture 2" descr="http://ncronline.org/sites/default/files/styles/article_slideshow/public/stories/images/Lampedusa3.jpg?itok=z2TVpqP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060848"/>
            <a:ext cx="733425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42296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Evangelli</a:t>
            </a:r>
            <a:r>
              <a:rPr lang="en-AU" dirty="0" smtClean="0"/>
              <a:t> </a:t>
            </a:r>
            <a:r>
              <a:rPr lang="en-AU" dirty="0" err="1" smtClean="0"/>
              <a:t>Gaudium</a:t>
            </a:r>
            <a:r>
              <a:rPr lang="en-AU" dirty="0" smtClean="0"/>
              <a:t/>
            </a:r>
            <a:br>
              <a:rPr lang="en-AU" dirty="0" smtClean="0"/>
            </a:br>
            <a:r>
              <a:rPr lang="en-AU" sz="2400" dirty="0" smtClean="0"/>
              <a:t>Pope Francis</a:t>
            </a:r>
            <a:endParaRPr lang="en-AU" sz="2400" dirty="0"/>
          </a:p>
        </p:txBody>
      </p:sp>
      <p:sp>
        <p:nvSpPr>
          <p:cNvPr id="3" name="Rectangle 2"/>
          <p:cNvSpPr/>
          <p:nvPr/>
        </p:nvSpPr>
        <p:spPr>
          <a:xfrm>
            <a:off x="683568" y="2136339"/>
            <a:ext cx="7128792" cy="4093428"/>
          </a:xfrm>
          <a:prstGeom prst="rect">
            <a:avLst/>
          </a:prstGeom>
        </p:spPr>
        <p:txBody>
          <a:bodyPr wrap="square">
            <a:spAutoFit/>
          </a:bodyPr>
          <a:lstStyle/>
          <a:p>
            <a:r>
              <a:rPr lang="en-AU" sz="2800" dirty="0"/>
              <a:t>To sustain a lifestyle which excludes others, or to sustain enthusiasm for that selfish ideal, a </a:t>
            </a:r>
            <a:r>
              <a:rPr lang="en-AU" sz="3200" b="1" dirty="0"/>
              <a:t>globalization of indifference </a:t>
            </a:r>
            <a:r>
              <a:rPr lang="en-AU" sz="2800" dirty="0"/>
              <a:t>has developed. Almost without being aware of it, we end up being incapable of feeling </a:t>
            </a:r>
            <a:r>
              <a:rPr lang="en-AU" sz="3200" b="1" dirty="0"/>
              <a:t>compassion</a:t>
            </a:r>
            <a:r>
              <a:rPr lang="en-AU" sz="2800" dirty="0"/>
              <a:t> at the outcry of the poor, weeping for other people’s pain, and feeling a need to help them, as though all this were someone else’s responsibility and not our own. </a:t>
            </a:r>
          </a:p>
        </p:txBody>
      </p:sp>
    </p:spTree>
    <p:extLst>
      <p:ext uri="{BB962C8B-B14F-4D97-AF65-F5344CB8AC3E}">
        <p14:creationId xmlns:p14="http://schemas.microsoft.com/office/powerpoint/2010/main" val="21125682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Evangelli</a:t>
            </a:r>
            <a:r>
              <a:rPr lang="en-AU" dirty="0" smtClean="0"/>
              <a:t> </a:t>
            </a:r>
            <a:r>
              <a:rPr lang="en-AU" dirty="0" err="1" smtClean="0"/>
              <a:t>Gaudium</a:t>
            </a:r>
            <a:r>
              <a:rPr lang="en-AU" dirty="0" smtClean="0"/>
              <a:t/>
            </a:r>
            <a:br>
              <a:rPr lang="en-AU" dirty="0" smtClean="0"/>
            </a:br>
            <a:r>
              <a:rPr lang="en-AU" sz="3200" dirty="0" smtClean="0"/>
              <a:t>Pope Francis </a:t>
            </a:r>
            <a:endParaRPr lang="en-AU" sz="3200" dirty="0"/>
          </a:p>
        </p:txBody>
      </p:sp>
      <p:sp>
        <p:nvSpPr>
          <p:cNvPr id="3" name="Rectangle 2"/>
          <p:cNvSpPr/>
          <p:nvPr/>
        </p:nvSpPr>
        <p:spPr>
          <a:xfrm>
            <a:off x="683568" y="1412776"/>
            <a:ext cx="6768752" cy="5262979"/>
          </a:xfrm>
          <a:prstGeom prst="rect">
            <a:avLst/>
          </a:prstGeom>
        </p:spPr>
        <p:txBody>
          <a:bodyPr wrap="square">
            <a:spAutoFit/>
          </a:bodyPr>
          <a:lstStyle/>
          <a:p>
            <a:r>
              <a:rPr lang="en-AU" dirty="0"/>
              <a:t> </a:t>
            </a:r>
            <a:r>
              <a:rPr lang="en-AU" sz="2800" b="1" dirty="0"/>
              <a:t>It is essential to draw near to new forms of poverty and vulnerability, in which we are called to recognize the suffering Christ</a:t>
            </a:r>
            <a:r>
              <a:rPr lang="en-AU" sz="2800" dirty="0"/>
              <a:t>, even if this appears to bring us no tangible and immediate benefits. I think of the homeless, the addicted, refugees, indigenous peoples, the elderly who are increasingly isolated and abandoned, and many others. Migrants present a particular challenge for me, since I am the pastor of a Church without frontiers, a Church which considers herself mother to all.</a:t>
            </a:r>
          </a:p>
        </p:txBody>
      </p:sp>
    </p:spTree>
    <p:extLst>
      <p:ext uri="{BB962C8B-B14F-4D97-AF65-F5344CB8AC3E}">
        <p14:creationId xmlns:p14="http://schemas.microsoft.com/office/powerpoint/2010/main" val="8405902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Cardinal O’Malley at the Mexican border</a:t>
            </a:r>
            <a:endParaRPr lang="en-AU" dirty="0"/>
          </a:p>
        </p:txBody>
      </p:sp>
      <p:pic>
        <p:nvPicPr>
          <p:cNvPr id="3076" name="Picture 4" descr="https://www.kinoborderinitiative.org/wp-content/uploads/2014/06/Article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204864"/>
            <a:ext cx="5000625" cy="3343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91410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shared sacrament</a:t>
            </a:r>
            <a:endParaRPr lang="en-AU" dirty="0"/>
          </a:p>
        </p:txBody>
      </p:sp>
      <p:pic>
        <p:nvPicPr>
          <p:cNvPr id="3074" name="Picture 2" descr="http://ogpdn1wn2d93vut8u40tokx1dl7.wpengine.netdna-cdn.com/wp-content/uploads/2014/07/RNS-POPE-BORDERbthum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700808"/>
            <a:ext cx="5715000" cy="3952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11901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Yarmouk Palestinian refugee ca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800" y="1628800"/>
            <a:ext cx="5667375" cy="42481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pPr algn="ctr"/>
            <a:r>
              <a:rPr lang="en-US" dirty="0" smtClean="0"/>
              <a:t>Yarmouk Refugee Camp, Syria</a:t>
            </a:r>
            <a:br>
              <a:rPr lang="en-US" dirty="0" smtClean="0"/>
            </a:br>
            <a:r>
              <a:rPr lang="en-US" dirty="0" smtClean="0"/>
              <a:t>24</a:t>
            </a:r>
            <a:r>
              <a:rPr lang="en-US" baseline="30000" dirty="0" smtClean="0"/>
              <a:t>th</a:t>
            </a:r>
            <a:r>
              <a:rPr lang="en-US" dirty="0" smtClean="0"/>
              <a:t> February 2014</a:t>
            </a:r>
            <a:endParaRPr lang="en-US" dirty="0"/>
          </a:p>
        </p:txBody>
      </p:sp>
    </p:spTree>
    <p:extLst>
      <p:ext uri="{BB962C8B-B14F-4D97-AF65-F5344CB8AC3E}">
        <p14:creationId xmlns:p14="http://schemas.microsoft.com/office/powerpoint/2010/main" val="34064067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“Theologically”</a:t>
            </a:r>
            <a:endParaRPr lang="en-AU" dirty="0"/>
          </a:p>
        </p:txBody>
      </p:sp>
      <p:sp>
        <p:nvSpPr>
          <p:cNvPr id="4" name="Content Placeholder 3"/>
          <p:cNvSpPr>
            <a:spLocks noGrp="1"/>
          </p:cNvSpPr>
          <p:nvPr>
            <p:ph idx="1"/>
          </p:nvPr>
        </p:nvSpPr>
        <p:spPr/>
        <p:txBody>
          <a:bodyPr/>
          <a:lstStyle/>
          <a:p>
            <a:r>
              <a:rPr lang="en-AU" dirty="0" smtClean="0"/>
              <a:t>‘</a:t>
            </a:r>
            <a:r>
              <a:rPr lang="en-AU" sz="3600" dirty="0" smtClean="0"/>
              <a:t>Where is your brother?’ Genesis 4:9</a:t>
            </a:r>
          </a:p>
          <a:p>
            <a:r>
              <a:rPr lang="en-AU" sz="3600" dirty="0" smtClean="0"/>
              <a:t>The Cry of the Poor. Psalm 34</a:t>
            </a:r>
          </a:p>
          <a:p>
            <a:r>
              <a:rPr lang="en-AU" sz="3600" dirty="0" smtClean="0"/>
              <a:t>Who is my neighbour? Luke 10: 25-27</a:t>
            </a:r>
          </a:p>
          <a:p>
            <a:r>
              <a:rPr lang="en-AU" sz="3600" dirty="0" smtClean="0"/>
              <a:t>Judgement of the Nations. Matthew 25: 31-37</a:t>
            </a:r>
          </a:p>
          <a:p>
            <a:endParaRPr lang="en-AU" dirty="0" smtClean="0"/>
          </a:p>
          <a:p>
            <a:endParaRPr lang="en-AU" dirty="0"/>
          </a:p>
        </p:txBody>
      </p:sp>
    </p:spTree>
    <p:extLst>
      <p:ext uri="{BB962C8B-B14F-4D97-AF65-F5344CB8AC3E}">
        <p14:creationId xmlns:p14="http://schemas.microsoft.com/office/powerpoint/2010/main" val="25685510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81250" y="2510631"/>
            <a:ext cx="4381500" cy="2466975"/>
          </a:xfrm>
        </p:spPr>
      </p:pic>
      <p:sp>
        <p:nvSpPr>
          <p:cNvPr id="2" name="Title 1"/>
          <p:cNvSpPr>
            <a:spLocks noGrp="1"/>
          </p:cNvSpPr>
          <p:nvPr>
            <p:ph type="title"/>
          </p:nvPr>
        </p:nvSpPr>
        <p:spPr/>
        <p:txBody>
          <a:bodyPr>
            <a:noAutofit/>
          </a:bodyPr>
          <a:lstStyle/>
          <a:p>
            <a:r>
              <a:rPr lang="en-US" sz="3600" dirty="0" smtClean="0"/>
              <a:t>Pope Francis in the Philippines: "Why did God let this happen to us?</a:t>
            </a:r>
            <a:endParaRPr lang="en-US" sz="3600" dirty="0"/>
          </a:p>
        </p:txBody>
      </p:sp>
    </p:spTree>
    <p:extLst>
      <p:ext uri="{BB962C8B-B14F-4D97-AF65-F5344CB8AC3E}">
        <p14:creationId xmlns:p14="http://schemas.microsoft.com/office/powerpoint/2010/main" val="16422176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11616101"/>
              </p:ext>
            </p:extLst>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txBody>
          <a:bodyPr/>
          <a:lstStyle/>
          <a:p>
            <a:r>
              <a:rPr lang="en-US" dirty="0" smtClean="0"/>
              <a:t>Pope Francis’s reply</a:t>
            </a:r>
            <a:endParaRPr lang="en-US" dirty="0"/>
          </a:p>
        </p:txBody>
      </p:sp>
    </p:spTree>
    <p:extLst>
      <p:ext uri="{BB962C8B-B14F-4D97-AF65-F5344CB8AC3E}">
        <p14:creationId xmlns:p14="http://schemas.microsoft.com/office/powerpoint/2010/main" val="32393207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Core elements of a merciful response?</a:t>
            </a:r>
            <a:endParaRPr lang="en-AU" dirty="0"/>
          </a:p>
        </p:txBody>
      </p:sp>
      <p:sp>
        <p:nvSpPr>
          <p:cNvPr id="3" name="Content Placeholder 2"/>
          <p:cNvSpPr>
            <a:spLocks noGrp="1"/>
          </p:cNvSpPr>
          <p:nvPr>
            <p:ph sz="half" idx="1"/>
          </p:nvPr>
        </p:nvSpPr>
        <p:spPr/>
        <p:txBody>
          <a:bodyPr>
            <a:normAutofit lnSpcReduction="10000"/>
          </a:bodyPr>
          <a:lstStyle/>
          <a:p>
            <a:pPr marL="114300" indent="0">
              <a:buNone/>
            </a:pPr>
            <a:r>
              <a:rPr lang="en-AU" sz="2800" b="1" u="sng" dirty="0" smtClean="0"/>
              <a:t>Left Brain</a:t>
            </a:r>
          </a:p>
          <a:p>
            <a:r>
              <a:rPr lang="en-AU" sz="2800" dirty="0" smtClean="0"/>
              <a:t>Practical</a:t>
            </a:r>
          </a:p>
          <a:p>
            <a:pPr marL="114300" indent="0">
              <a:buNone/>
            </a:pPr>
            <a:endParaRPr lang="en-AU" sz="2800" dirty="0" smtClean="0"/>
          </a:p>
          <a:p>
            <a:r>
              <a:rPr lang="en-AU" sz="2800" dirty="0" smtClean="0"/>
              <a:t>Works of Mercy</a:t>
            </a:r>
          </a:p>
          <a:p>
            <a:pPr marL="114300" indent="0">
              <a:buNone/>
            </a:pPr>
            <a:endParaRPr lang="en-AU" sz="2800" dirty="0" smtClean="0"/>
          </a:p>
          <a:p>
            <a:r>
              <a:rPr lang="en-AU" sz="2800" dirty="0" smtClean="0"/>
              <a:t>Considered &amp; Informed</a:t>
            </a:r>
          </a:p>
          <a:p>
            <a:pPr lvl="1"/>
            <a:r>
              <a:rPr lang="en-AU" sz="2800" dirty="0" smtClean="0"/>
              <a:t>Theologically</a:t>
            </a:r>
          </a:p>
          <a:p>
            <a:pPr lvl="1"/>
            <a:r>
              <a:rPr lang="en-AU" sz="2800" dirty="0" smtClean="0"/>
              <a:t>Politically</a:t>
            </a:r>
          </a:p>
          <a:p>
            <a:endParaRPr lang="en-AU" dirty="0"/>
          </a:p>
        </p:txBody>
      </p:sp>
      <p:sp>
        <p:nvSpPr>
          <p:cNvPr id="4" name="Content Placeholder 3"/>
          <p:cNvSpPr>
            <a:spLocks noGrp="1"/>
          </p:cNvSpPr>
          <p:nvPr>
            <p:ph sz="half" idx="2"/>
          </p:nvPr>
        </p:nvSpPr>
        <p:spPr/>
        <p:txBody>
          <a:bodyPr>
            <a:normAutofit lnSpcReduction="10000"/>
          </a:bodyPr>
          <a:lstStyle/>
          <a:p>
            <a:pPr marL="114300" indent="0">
              <a:buNone/>
            </a:pPr>
            <a:r>
              <a:rPr lang="en-AU" b="1" u="sng" dirty="0" smtClean="0"/>
              <a:t>Right Brain</a:t>
            </a:r>
          </a:p>
          <a:p>
            <a:r>
              <a:rPr lang="en-AU" dirty="0" smtClean="0"/>
              <a:t>Moved </a:t>
            </a:r>
            <a:r>
              <a:rPr lang="en-AU" dirty="0"/>
              <a:t>with Compassion and Loving Kindness </a:t>
            </a:r>
            <a:endParaRPr lang="en-AU" dirty="0" smtClean="0"/>
          </a:p>
          <a:p>
            <a:r>
              <a:rPr lang="en-AU" dirty="0" smtClean="0"/>
              <a:t>When </a:t>
            </a:r>
            <a:r>
              <a:rPr lang="en-AU" dirty="0"/>
              <a:t>Mercy and Justice </a:t>
            </a:r>
            <a:r>
              <a:rPr lang="en-AU" dirty="0" smtClean="0"/>
              <a:t>meet</a:t>
            </a:r>
          </a:p>
          <a:p>
            <a:r>
              <a:rPr lang="en-AU" dirty="0" smtClean="0"/>
              <a:t>Mindfulness</a:t>
            </a:r>
            <a:endParaRPr lang="en-AU" dirty="0"/>
          </a:p>
          <a:p>
            <a:r>
              <a:rPr lang="en-AU" dirty="0" smtClean="0"/>
              <a:t>Partnership</a:t>
            </a:r>
            <a:r>
              <a:rPr lang="en-AU" dirty="0"/>
              <a:t>, collaboration, networking</a:t>
            </a:r>
          </a:p>
          <a:p>
            <a:pPr marL="114300" indent="0">
              <a:buNone/>
            </a:pPr>
            <a:endParaRPr lang="en-AU" dirty="0"/>
          </a:p>
        </p:txBody>
      </p:sp>
    </p:spTree>
    <p:extLst>
      <p:ext uri="{BB962C8B-B14F-4D97-AF65-F5344CB8AC3E}">
        <p14:creationId xmlns:p14="http://schemas.microsoft.com/office/powerpoint/2010/main" val="23236231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Core elements of a merciful response?</a:t>
            </a:r>
            <a:endParaRPr lang="en-AU" dirty="0"/>
          </a:p>
        </p:txBody>
      </p:sp>
      <p:sp>
        <p:nvSpPr>
          <p:cNvPr id="3" name="Content Placeholder 2"/>
          <p:cNvSpPr>
            <a:spLocks noGrp="1"/>
          </p:cNvSpPr>
          <p:nvPr>
            <p:ph idx="1"/>
          </p:nvPr>
        </p:nvSpPr>
        <p:spPr/>
        <p:txBody>
          <a:bodyPr>
            <a:normAutofit lnSpcReduction="10000"/>
          </a:bodyPr>
          <a:lstStyle/>
          <a:p>
            <a:r>
              <a:rPr lang="en-AU" sz="2800" dirty="0" smtClean="0"/>
              <a:t>Practical</a:t>
            </a:r>
          </a:p>
          <a:p>
            <a:r>
              <a:rPr lang="en-AU" sz="2800" dirty="0" smtClean="0"/>
              <a:t>Works of Mercy</a:t>
            </a:r>
          </a:p>
          <a:p>
            <a:r>
              <a:rPr lang="en-AU" sz="2800" dirty="0" smtClean="0"/>
              <a:t>Considered &amp; Informed</a:t>
            </a:r>
          </a:p>
          <a:p>
            <a:pPr lvl="1"/>
            <a:r>
              <a:rPr lang="en-AU" sz="2800" dirty="0"/>
              <a:t>Politically</a:t>
            </a:r>
          </a:p>
          <a:p>
            <a:pPr lvl="1"/>
            <a:r>
              <a:rPr lang="en-AU" sz="2800" dirty="0" smtClean="0"/>
              <a:t>Theologically</a:t>
            </a:r>
          </a:p>
          <a:p>
            <a:r>
              <a:rPr lang="en-AU" sz="2800" dirty="0" smtClean="0"/>
              <a:t>Moved with Compassion and Loving Kindness (</a:t>
            </a:r>
            <a:r>
              <a:rPr lang="en-AU" sz="2800" dirty="0" err="1" smtClean="0"/>
              <a:t>Hesed</a:t>
            </a:r>
            <a:r>
              <a:rPr lang="en-AU" sz="2800" dirty="0" smtClean="0"/>
              <a:t> and </a:t>
            </a:r>
            <a:r>
              <a:rPr lang="en-AU" sz="2800" dirty="0" err="1" smtClean="0"/>
              <a:t>Rachamin</a:t>
            </a:r>
            <a:r>
              <a:rPr lang="en-AU" sz="2800" dirty="0" smtClean="0"/>
              <a:t>)</a:t>
            </a:r>
          </a:p>
          <a:p>
            <a:r>
              <a:rPr lang="en-AU" sz="2800" dirty="0" smtClean="0"/>
              <a:t>When Mercy and Justice meet</a:t>
            </a:r>
          </a:p>
          <a:p>
            <a:r>
              <a:rPr lang="en-AU" sz="2800" dirty="0" smtClean="0"/>
              <a:t>Mindfulness</a:t>
            </a:r>
          </a:p>
          <a:p>
            <a:r>
              <a:rPr lang="en-AU" sz="2800" dirty="0" smtClean="0"/>
              <a:t>Partnership</a:t>
            </a:r>
            <a:r>
              <a:rPr lang="en-AU" sz="2800" dirty="0"/>
              <a:t>, collaboration, </a:t>
            </a:r>
            <a:r>
              <a:rPr lang="en-AU" sz="2800" dirty="0" smtClean="0"/>
              <a:t>networking</a:t>
            </a:r>
          </a:p>
          <a:p>
            <a:endParaRPr lang="en-AU" dirty="0"/>
          </a:p>
        </p:txBody>
      </p:sp>
    </p:spTree>
    <p:extLst>
      <p:ext uri="{BB962C8B-B14F-4D97-AF65-F5344CB8AC3E}">
        <p14:creationId xmlns:p14="http://schemas.microsoft.com/office/powerpoint/2010/main" val="111035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5" end="5"/>
                                            </p:txEl>
                                          </p:spTgt>
                                        </p:tgtEl>
                                        <p:attrNameLst>
                                          <p:attrName>style.textDecorationUnderline</p:attrName>
                                        </p:attrNameLst>
                                      </p:cBhvr>
                                      <p:to>
                                        <p:strVal val="true"/>
                                      </p:to>
                                    </p:set>
                                  </p:childTnLst>
                                </p:cTn>
                              </p:par>
                              <p:par>
                                <p:cTn id="7" presetID="18" presetClass="emph" presetSubtype="0" fill="hold" nodeType="withEffect">
                                  <p:stCondLst>
                                    <p:cond delay="0"/>
                                  </p:stCondLst>
                                  <p:iterate type="lt">
                                    <p:tmPct val="4000"/>
                                  </p:iterate>
                                  <p:childTnLst>
                                    <p:set>
                                      <p:cBhvr override="childStyle">
                                        <p:cTn id="8" dur="500" fill="hold"/>
                                        <p:tgtEl>
                                          <p:spTgt spid="3">
                                            <p:txEl>
                                              <p:pRg st="6" end="6"/>
                                            </p:txEl>
                                          </p:spTgt>
                                        </p:tgtEl>
                                        <p:attrNameLst>
                                          <p:attrName>style.textDecorationUnderline</p:attrName>
                                        </p:attrNameLst>
                                      </p:cBhvr>
                                      <p:to>
                                        <p:strVal val="true"/>
                                      </p:to>
                                    </p:set>
                                  </p:childTnLst>
                                </p:cTn>
                              </p:par>
                              <p:par>
                                <p:cTn id="9" presetID="18" presetClass="emph" presetSubtype="0" fill="hold" nodeType="withEffect">
                                  <p:stCondLst>
                                    <p:cond delay="0"/>
                                  </p:stCondLst>
                                  <p:iterate type="lt">
                                    <p:tmPct val="4000"/>
                                  </p:iterate>
                                  <p:childTnLst>
                                    <p:set>
                                      <p:cBhvr override="childStyle">
                                        <p:cTn id="10" dur="500" fill="hold"/>
                                        <p:tgtEl>
                                          <p:spTgt spid="3">
                                            <p:txEl>
                                              <p:pRg st="7" end="7"/>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AU" dirty="0" smtClean="0"/>
              <a:t>Compassion, Mercy and Loving Kindness</a:t>
            </a:r>
            <a:endParaRPr lang="en-AU" dirty="0"/>
          </a:p>
        </p:txBody>
      </p:sp>
      <p:sp>
        <p:nvSpPr>
          <p:cNvPr id="6" name="Content Placeholder 5"/>
          <p:cNvSpPr>
            <a:spLocks noGrp="1"/>
          </p:cNvSpPr>
          <p:nvPr>
            <p:ph idx="1"/>
          </p:nvPr>
        </p:nvSpPr>
        <p:spPr/>
        <p:txBody>
          <a:bodyPr/>
          <a:lstStyle/>
          <a:p>
            <a:r>
              <a:rPr lang="en-AU" i="1" dirty="0" smtClean="0"/>
              <a:t>Hebrew words-most applying to God’s love for us</a:t>
            </a:r>
          </a:p>
          <a:p>
            <a:pPr lvl="1"/>
            <a:r>
              <a:rPr lang="en-AU" i="1" dirty="0" err="1" smtClean="0"/>
              <a:t>Hesed</a:t>
            </a:r>
            <a:endParaRPr lang="en-AU" i="1" dirty="0" smtClean="0"/>
          </a:p>
          <a:p>
            <a:pPr lvl="1"/>
            <a:r>
              <a:rPr lang="en-AU" i="1" dirty="0" err="1" smtClean="0"/>
              <a:t>Rachamin</a:t>
            </a:r>
            <a:endParaRPr lang="en-AU" i="1" dirty="0" smtClean="0"/>
          </a:p>
          <a:p>
            <a:r>
              <a:rPr lang="en-AU" i="1" dirty="0" err="1" smtClean="0"/>
              <a:t>Hesed</a:t>
            </a:r>
            <a:r>
              <a:rPr lang="en-AU" dirty="0" smtClean="0"/>
              <a:t>: refers to a variety of human relationships and inherent in these is the concept of </a:t>
            </a:r>
            <a:r>
              <a:rPr lang="en-AU" b="1" dirty="0" smtClean="0"/>
              <a:t>reciprocity</a:t>
            </a:r>
          </a:p>
          <a:p>
            <a:r>
              <a:rPr lang="en-AU" i="1" dirty="0" err="1" smtClean="0"/>
              <a:t>Rachamin</a:t>
            </a:r>
            <a:r>
              <a:rPr lang="en-AU" dirty="0" smtClean="0"/>
              <a:t>:</a:t>
            </a:r>
            <a:r>
              <a:rPr lang="en-AU" b="1" dirty="0" smtClean="0"/>
              <a:t> </a:t>
            </a:r>
            <a:r>
              <a:rPr lang="en-AU" dirty="0" smtClean="0"/>
              <a:t>tender, responsive, compassionate love/mercy. It comes from the word </a:t>
            </a:r>
            <a:r>
              <a:rPr lang="en-AU" i="1" dirty="0" err="1" smtClean="0"/>
              <a:t>rechem</a:t>
            </a:r>
            <a:r>
              <a:rPr lang="en-AU" dirty="0" smtClean="0"/>
              <a:t>-’mother’s womb’. </a:t>
            </a:r>
            <a:r>
              <a:rPr lang="en-AU" b="1" dirty="0" smtClean="0"/>
              <a:t>Gratuitous unconditional love</a:t>
            </a:r>
            <a:endParaRPr lang="en-AU" b="1" dirty="0"/>
          </a:p>
        </p:txBody>
      </p:sp>
    </p:spTree>
    <p:extLst>
      <p:ext uri="{BB962C8B-B14F-4D97-AF65-F5344CB8AC3E}">
        <p14:creationId xmlns:p14="http://schemas.microsoft.com/office/powerpoint/2010/main" val="35234251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zazenship.files.wordpress.com/2010/03/picture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772816"/>
            <a:ext cx="6552728" cy="487910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AU" dirty="0" smtClean="0"/>
              <a:t>Mindfulness</a:t>
            </a:r>
            <a:endParaRPr lang="en-AU" dirty="0"/>
          </a:p>
        </p:txBody>
      </p:sp>
      <p:sp>
        <p:nvSpPr>
          <p:cNvPr id="5" name="Content Placeholder 4"/>
          <p:cNvSpPr>
            <a:spLocks noGrp="1"/>
          </p:cNvSpPr>
          <p:nvPr>
            <p:ph idx="1"/>
          </p:nvPr>
        </p:nvSpPr>
        <p:spPr/>
        <p:txBody>
          <a:bodyPr/>
          <a:lstStyle/>
          <a:p>
            <a:endParaRPr lang="en-AU"/>
          </a:p>
        </p:txBody>
      </p:sp>
    </p:spTree>
    <p:extLst>
      <p:ext uri="{BB962C8B-B14F-4D97-AF65-F5344CB8AC3E}">
        <p14:creationId xmlns:p14="http://schemas.microsoft.com/office/powerpoint/2010/main" val="15568419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hemindfulclassroom.files.wordpress.com/2013/03/healthymindplatter.jpg?w=584&amp;h=4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980728"/>
            <a:ext cx="5562600" cy="3705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8580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Empathic </a:t>
            </a:r>
            <a:r>
              <a:rPr lang="en-AU" dirty="0" err="1" smtClean="0"/>
              <a:t>Attuneness</a:t>
            </a:r>
            <a:endParaRPr lang="en-AU" dirty="0"/>
          </a:p>
        </p:txBody>
      </p:sp>
      <p:sp>
        <p:nvSpPr>
          <p:cNvPr id="3" name="Content Placeholder 2"/>
          <p:cNvSpPr>
            <a:spLocks noGrp="1"/>
          </p:cNvSpPr>
          <p:nvPr>
            <p:ph idx="1"/>
          </p:nvPr>
        </p:nvSpPr>
        <p:spPr/>
        <p:txBody>
          <a:bodyPr/>
          <a:lstStyle/>
          <a:p>
            <a:r>
              <a:rPr lang="en-AU" dirty="0"/>
              <a:t>"</a:t>
            </a:r>
            <a:r>
              <a:rPr lang="en-AU" sz="3600" dirty="0"/>
              <a:t>When we attune with others we allow our own internal state to shift, to come to resonate with the inner world of another. This resonance is at the heart of the important sense of “feeling felt” that emerges in close </a:t>
            </a:r>
            <a:r>
              <a:rPr lang="en-AU" sz="3600" dirty="0" smtClean="0"/>
              <a:t>relationships” </a:t>
            </a:r>
            <a:r>
              <a:rPr lang="en-AU" dirty="0" smtClean="0"/>
              <a:t>Dan </a:t>
            </a:r>
            <a:r>
              <a:rPr lang="en-AU" dirty="0" err="1" smtClean="0"/>
              <a:t>Seigel</a:t>
            </a:r>
            <a:endParaRPr lang="en-AU" b="1" dirty="0"/>
          </a:p>
        </p:txBody>
      </p:sp>
    </p:spTree>
    <p:extLst>
      <p:ext uri="{BB962C8B-B14F-4D97-AF65-F5344CB8AC3E}">
        <p14:creationId xmlns:p14="http://schemas.microsoft.com/office/powerpoint/2010/main" val="6176102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Core elements of a merciful response?</a:t>
            </a:r>
            <a:endParaRPr lang="en-AU" dirty="0"/>
          </a:p>
        </p:txBody>
      </p:sp>
      <p:sp>
        <p:nvSpPr>
          <p:cNvPr id="3" name="Content Placeholder 2"/>
          <p:cNvSpPr>
            <a:spLocks noGrp="1"/>
          </p:cNvSpPr>
          <p:nvPr>
            <p:ph idx="1"/>
          </p:nvPr>
        </p:nvSpPr>
        <p:spPr/>
        <p:txBody>
          <a:bodyPr>
            <a:normAutofit lnSpcReduction="10000"/>
          </a:bodyPr>
          <a:lstStyle/>
          <a:p>
            <a:r>
              <a:rPr lang="en-AU" sz="2800" dirty="0" smtClean="0"/>
              <a:t>Practical</a:t>
            </a:r>
          </a:p>
          <a:p>
            <a:r>
              <a:rPr lang="en-AU" sz="2800" dirty="0" smtClean="0"/>
              <a:t>Works of Mercy</a:t>
            </a:r>
          </a:p>
          <a:p>
            <a:r>
              <a:rPr lang="en-AU" sz="2800" dirty="0" smtClean="0"/>
              <a:t>Considered &amp; Informed</a:t>
            </a:r>
          </a:p>
          <a:p>
            <a:pPr lvl="1"/>
            <a:r>
              <a:rPr lang="en-AU" sz="2800" dirty="0"/>
              <a:t>Politically</a:t>
            </a:r>
          </a:p>
          <a:p>
            <a:pPr lvl="1"/>
            <a:r>
              <a:rPr lang="en-AU" sz="2800" dirty="0" smtClean="0"/>
              <a:t>Theologically</a:t>
            </a:r>
          </a:p>
          <a:p>
            <a:r>
              <a:rPr lang="en-AU" sz="2800" dirty="0" smtClean="0"/>
              <a:t>Moved with Compassion and Loving Kindness (</a:t>
            </a:r>
            <a:r>
              <a:rPr lang="en-AU" sz="2800" dirty="0" err="1" smtClean="0"/>
              <a:t>Hesed</a:t>
            </a:r>
            <a:r>
              <a:rPr lang="en-AU" sz="2800" dirty="0" smtClean="0"/>
              <a:t> &amp; </a:t>
            </a:r>
            <a:r>
              <a:rPr lang="en-AU" sz="2800" dirty="0" err="1" smtClean="0"/>
              <a:t>Rachamin</a:t>
            </a:r>
            <a:r>
              <a:rPr lang="en-AU" sz="2800" dirty="0" smtClean="0"/>
              <a:t>)</a:t>
            </a:r>
          </a:p>
          <a:p>
            <a:r>
              <a:rPr lang="en-AU" sz="2800" dirty="0" smtClean="0"/>
              <a:t>When Mercy and Justice meet</a:t>
            </a:r>
          </a:p>
          <a:p>
            <a:r>
              <a:rPr lang="en-AU" sz="2800" dirty="0" smtClean="0"/>
              <a:t>Mindfulness</a:t>
            </a:r>
          </a:p>
          <a:p>
            <a:r>
              <a:rPr lang="en-AU" sz="2800" dirty="0" smtClean="0"/>
              <a:t>Partnership</a:t>
            </a:r>
            <a:r>
              <a:rPr lang="en-AU" sz="2800" dirty="0"/>
              <a:t>, collaboration, networking</a:t>
            </a:r>
          </a:p>
          <a:p>
            <a:pPr marL="114300" indent="0">
              <a:buNone/>
            </a:pPr>
            <a:endParaRPr lang="en-AU" sz="2800" dirty="0" smtClean="0"/>
          </a:p>
          <a:p>
            <a:endParaRPr lang="en-AU" dirty="0"/>
          </a:p>
        </p:txBody>
      </p:sp>
    </p:spTree>
    <p:extLst>
      <p:ext uri="{BB962C8B-B14F-4D97-AF65-F5344CB8AC3E}">
        <p14:creationId xmlns:p14="http://schemas.microsoft.com/office/powerpoint/2010/main" val="354080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8" end="8"/>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62200" y="2501106"/>
            <a:ext cx="4419600" cy="2486025"/>
          </a:xfrm>
        </p:spPr>
      </p:pic>
      <p:sp>
        <p:nvSpPr>
          <p:cNvPr id="2" name="Title 1"/>
          <p:cNvSpPr>
            <a:spLocks noGrp="1"/>
          </p:cNvSpPr>
          <p:nvPr>
            <p:ph type="title"/>
          </p:nvPr>
        </p:nvSpPr>
        <p:spPr/>
        <p:txBody>
          <a:bodyPr>
            <a:normAutofit fontScale="90000"/>
          </a:bodyPr>
          <a:lstStyle/>
          <a:p>
            <a:pPr algn="ctr"/>
            <a:r>
              <a:rPr lang="en-US" dirty="0" err="1" smtClean="0"/>
              <a:t>Wafiqu</a:t>
            </a:r>
            <a:r>
              <a:rPr lang="en-US" dirty="0" smtClean="0"/>
              <a:t>: “Self appointed spokesperson for the suffering” </a:t>
            </a:r>
            <a:r>
              <a:rPr lang="en-US" sz="2000" dirty="0" smtClean="0"/>
              <a:t>BBC</a:t>
            </a:r>
            <a:endParaRPr lang="en-US" sz="2000" dirty="0"/>
          </a:p>
        </p:txBody>
      </p:sp>
    </p:spTree>
    <p:extLst>
      <p:ext uri="{BB962C8B-B14F-4D97-AF65-F5344CB8AC3E}">
        <p14:creationId xmlns:p14="http://schemas.microsoft.com/office/powerpoint/2010/main" val="5884583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Maryanne\Downloads\photo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0512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2072481"/>
            <a:ext cx="5943600" cy="3343275"/>
          </a:xfrm>
        </p:spPr>
      </p:pic>
      <p:sp>
        <p:nvSpPr>
          <p:cNvPr id="2" name="Title 1"/>
          <p:cNvSpPr>
            <a:spLocks noGrp="1"/>
          </p:cNvSpPr>
          <p:nvPr>
            <p:ph type="title"/>
          </p:nvPr>
        </p:nvSpPr>
        <p:spPr/>
        <p:txBody>
          <a:bodyPr>
            <a:normAutofit fontScale="90000"/>
          </a:bodyPr>
          <a:lstStyle/>
          <a:p>
            <a:pPr algn="ctr"/>
            <a:r>
              <a:rPr lang="en-US" dirty="0" smtClean="0"/>
              <a:t>22 June 2014 </a:t>
            </a:r>
            <a:br>
              <a:rPr lang="en-US" dirty="0" smtClean="0"/>
            </a:br>
            <a:r>
              <a:rPr lang="en-US" dirty="0" smtClean="0"/>
              <a:t>18,000 still under siege </a:t>
            </a:r>
            <a:r>
              <a:rPr lang="en-US" sz="2000" dirty="0" smtClean="0"/>
              <a:t>(BBC)</a:t>
            </a:r>
            <a:endParaRPr lang="en-US" sz="2000" dirty="0"/>
          </a:p>
        </p:txBody>
      </p:sp>
    </p:spTree>
    <p:extLst>
      <p:ext uri="{BB962C8B-B14F-4D97-AF65-F5344CB8AC3E}">
        <p14:creationId xmlns:p14="http://schemas.microsoft.com/office/powerpoint/2010/main" val="10901307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ILE - Residents wait to receive food aid distributed by the U.N. refugee agency at the Palestinian refugee camp of Yarmouk, south of Damascus, Syria, May 20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771817"/>
            <a:ext cx="6096000" cy="34290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39552" y="1853379"/>
            <a:ext cx="8229600" cy="4525963"/>
          </a:xfrm>
        </p:spPr>
        <p:txBody>
          <a:bodyPr/>
          <a:lstStyle/>
          <a:p>
            <a:endParaRPr lang="en-US" dirty="0"/>
          </a:p>
        </p:txBody>
      </p:sp>
      <p:sp>
        <p:nvSpPr>
          <p:cNvPr id="2" name="Title 1"/>
          <p:cNvSpPr>
            <a:spLocks noGrp="1"/>
          </p:cNvSpPr>
          <p:nvPr>
            <p:ph type="title"/>
          </p:nvPr>
        </p:nvSpPr>
        <p:spPr/>
        <p:txBody>
          <a:bodyPr>
            <a:noAutofit/>
          </a:bodyPr>
          <a:lstStyle/>
          <a:p>
            <a:pPr algn="ctr"/>
            <a:r>
              <a:rPr lang="en-US" sz="3600" dirty="0" smtClean="0"/>
              <a:t>End of 2014 World Food Program (WFP) ceases giving food vouchers to Syrian refugees</a:t>
            </a:r>
            <a:endParaRPr lang="en-US" sz="3600" dirty="0"/>
          </a:p>
        </p:txBody>
      </p:sp>
    </p:spTree>
    <p:extLst>
      <p:ext uri="{BB962C8B-B14F-4D97-AF65-F5344CB8AC3E}">
        <p14:creationId xmlns:p14="http://schemas.microsoft.com/office/powerpoint/2010/main" val="17976313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4984" y="-1714500"/>
            <a:ext cx="18288000" cy="1028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1979712" y="0"/>
            <a:ext cx="1872208" cy="6206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07238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filippo grandi refugee studies centr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AutoShape 4" descr="Image result for filippo grandi refugee studies centr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054" name="Picture 6" descr="http://www.rsc.ox.ac.uk/news/waiting-for-solutions-in-uncertain-times-palestine-refugees-in-the-middle-east-context-filippo-grandi/@@images/image/fea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844824"/>
            <a:ext cx="6667500" cy="319087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AU" dirty="0" smtClean="0"/>
              <a:t>Filippo </a:t>
            </a:r>
            <a:r>
              <a:rPr lang="en-AU" dirty="0" err="1" smtClean="0"/>
              <a:t>Grandi</a:t>
            </a:r>
            <a:endParaRPr lang="en-AU" dirty="0"/>
          </a:p>
        </p:txBody>
      </p:sp>
    </p:spTree>
    <p:extLst>
      <p:ext uri="{BB962C8B-B14F-4D97-AF65-F5344CB8AC3E}">
        <p14:creationId xmlns:p14="http://schemas.microsoft.com/office/powerpoint/2010/main" val="6956304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pbs.twimg.com/media/CHwfWRqWcAAwa7j.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84784"/>
            <a:ext cx="6912768"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0822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2196</TotalTime>
  <Words>977</Words>
  <Application>Microsoft Office PowerPoint</Application>
  <PresentationFormat>On-screen Show (4:3)</PresentationFormat>
  <Paragraphs>130</Paragraphs>
  <Slides>40</Slides>
  <Notes>3</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Adjacency</vt:lpstr>
      <vt:lpstr>What are core elements of a merciful response? </vt:lpstr>
      <vt:lpstr>PowerPoint Presentation</vt:lpstr>
      <vt:lpstr>Yarmouk Refugee Camp, Syria 24th February 2014</vt:lpstr>
      <vt:lpstr>Wafiqu: “Self appointed spokesperson for the suffering” BBC</vt:lpstr>
      <vt:lpstr>22 June 2014  18,000 still under siege (BBC)</vt:lpstr>
      <vt:lpstr>End of 2014 World Food Program (WFP) ceases giving food vouchers to Syrian refugees</vt:lpstr>
      <vt:lpstr>PowerPoint Presentation</vt:lpstr>
      <vt:lpstr>Filippo Grandi</vt:lpstr>
      <vt:lpstr>PowerPoint Presentation</vt:lpstr>
      <vt:lpstr>Forcible Displacement 2015</vt:lpstr>
      <vt:lpstr>PowerPoint Presentation</vt:lpstr>
      <vt:lpstr>Asylum seekers in the Mediteranean</vt:lpstr>
      <vt:lpstr>PowerPoint Presentation</vt:lpstr>
      <vt:lpstr>UNHCR 2015</vt:lpstr>
      <vt:lpstr>PowerPoint Presentation</vt:lpstr>
      <vt:lpstr>PowerPoint Presentation</vt:lpstr>
      <vt:lpstr>National Inquiry into children in Immigration detention</vt:lpstr>
      <vt:lpstr>Core elements of a merciful response?</vt:lpstr>
      <vt:lpstr>Core elements of a merciful response?</vt:lpstr>
      <vt:lpstr>The Corporal Works of Mercy</vt:lpstr>
      <vt:lpstr>Corporal Works of Mercy</vt:lpstr>
      <vt:lpstr>PowerPoint Presentation</vt:lpstr>
      <vt:lpstr>Core elements of a merciful response</vt:lpstr>
      <vt:lpstr>PowerPoint Presentation</vt:lpstr>
      <vt:lpstr>Pope Francis on Lampedusa</vt:lpstr>
      <vt:lpstr>Evangelli Gaudium Pope Francis</vt:lpstr>
      <vt:lpstr>Evangelli Gaudium Pope Francis </vt:lpstr>
      <vt:lpstr>Cardinal O’Malley at the Mexican border</vt:lpstr>
      <vt:lpstr>The shared sacrament</vt:lpstr>
      <vt:lpstr>“Theologically”</vt:lpstr>
      <vt:lpstr>Pope Francis in the Philippines: "Why did God let this happen to us?</vt:lpstr>
      <vt:lpstr>Pope Francis’s reply</vt:lpstr>
      <vt:lpstr>Core elements of a merciful response?</vt:lpstr>
      <vt:lpstr>Core elements of a merciful response?</vt:lpstr>
      <vt:lpstr>Compassion, Mercy and Loving Kindness</vt:lpstr>
      <vt:lpstr>Mindfulness</vt:lpstr>
      <vt:lpstr>PowerPoint Presentation</vt:lpstr>
      <vt:lpstr>Empathic Attuneness</vt:lpstr>
      <vt:lpstr>Core elements of a merciful response?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are core elements of a merciful response?</dc:title>
  <dc:creator>Maryanne</dc:creator>
  <cp:lastModifiedBy>Kitty Guerin</cp:lastModifiedBy>
  <cp:revision>59</cp:revision>
  <cp:lastPrinted>2015-08-05T06:07:44Z</cp:lastPrinted>
  <dcterms:created xsi:type="dcterms:W3CDTF">2014-08-11T03:44:57Z</dcterms:created>
  <dcterms:modified xsi:type="dcterms:W3CDTF">2015-08-26T22:33:22Z</dcterms:modified>
</cp:coreProperties>
</file>