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5" r:id="rId2"/>
    <p:sldId id="291" r:id="rId3"/>
    <p:sldId id="296" r:id="rId4"/>
    <p:sldId id="260" r:id="rId5"/>
    <p:sldId id="261" r:id="rId6"/>
    <p:sldId id="262" r:id="rId7"/>
    <p:sldId id="264" r:id="rId8"/>
    <p:sldId id="265" r:id="rId9"/>
    <p:sldId id="289" r:id="rId10"/>
    <p:sldId id="266" r:id="rId11"/>
    <p:sldId id="286" r:id="rId12"/>
    <p:sldId id="269" r:id="rId13"/>
    <p:sldId id="290" r:id="rId14"/>
    <p:sldId id="273" r:id="rId15"/>
    <p:sldId id="272" r:id="rId16"/>
    <p:sldId id="274" r:id="rId17"/>
    <p:sldId id="275" r:id="rId18"/>
    <p:sldId id="299" r:id="rId19"/>
    <p:sldId id="297" r:id="rId20"/>
    <p:sldId id="298" r:id="rId21"/>
    <p:sldId id="276" r:id="rId22"/>
    <p:sldId id="277" r:id="rId23"/>
    <p:sldId id="281" r:id="rId24"/>
    <p:sldId id="280" r:id="rId25"/>
    <p:sldId id="282" r:id="rId26"/>
    <p:sldId id="283" r:id="rId27"/>
    <p:sldId id="28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4860"/>
    <a:srgbClr val="96DAB5"/>
    <a:srgbClr val="F6E78E"/>
    <a:srgbClr val="00A2C8"/>
    <a:srgbClr val="00A290"/>
    <a:srgbClr val="F07830"/>
    <a:srgbClr val="F0D848"/>
    <a:srgbClr val="F5EE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5A5B9D-39C9-4096-82B1-514B53998FDB}" type="datetimeFigureOut">
              <a:rPr lang="en-IE" smtClean="0"/>
              <a:pPr/>
              <a:t>03/09/2015</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631DB8-C3AF-4E35-8355-A994C0838B1C}" type="slidenum">
              <a:rPr lang="en-IE" smtClean="0"/>
              <a:pPr/>
              <a:t>‹#›</a:t>
            </a:fld>
            <a:endParaRPr lang="en-IE"/>
          </a:p>
        </p:txBody>
      </p:sp>
    </p:spTree>
    <p:extLst>
      <p:ext uri="{BB962C8B-B14F-4D97-AF65-F5344CB8AC3E}">
        <p14:creationId xmlns:p14="http://schemas.microsoft.com/office/powerpoint/2010/main" val="580126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0F43177B-A94A-4445-AF8C-9DA5A1CA3F62}" type="slidenum">
              <a:rPr lang="en-IE" smtClean="0"/>
              <a:pPr/>
              <a:t>2</a:t>
            </a:fld>
            <a:endParaRPr lang="en-IE" dirty="0"/>
          </a:p>
        </p:txBody>
      </p:sp>
    </p:spTree>
    <p:extLst>
      <p:ext uri="{BB962C8B-B14F-4D97-AF65-F5344CB8AC3E}">
        <p14:creationId xmlns:p14="http://schemas.microsoft.com/office/powerpoint/2010/main" val="2882845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0F43177B-A94A-4445-AF8C-9DA5A1CA3F62}" type="slidenum">
              <a:rPr lang="en-IE" smtClean="0"/>
              <a:pPr/>
              <a:t>3</a:t>
            </a:fld>
            <a:endParaRPr lang="en-IE" dirty="0"/>
          </a:p>
        </p:txBody>
      </p:sp>
    </p:spTree>
    <p:extLst>
      <p:ext uri="{BB962C8B-B14F-4D97-AF65-F5344CB8AC3E}">
        <p14:creationId xmlns:p14="http://schemas.microsoft.com/office/powerpoint/2010/main" val="2079559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501D82-5B46-4CD3-9BE7-99CE9D76BA45}" type="slidenum">
              <a:rPr lang="en-US" smtClean="0"/>
              <a:pPr/>
              <a:t>11</a:t>
            </a:fld>
            <a:endParaRPr lang="en-US"/>
          </a:p>
        </p:txBody>
      </p:sp>
    </p:spTree>
    <p:extLst>
      <p:ext uri="{BB962C8B-B14F-4D97-AF65-F5344CB8AC3E}">
        <p14:creationId xmlns:p14="http://schemas.microsoft.com/office/powerpoint/2010/main" val="72367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39631DB8-C3AF-4E35-8355-A994C0838B1C}" type="slidenum">
              <a:rPr lang="en-IE" smtClean="0"/>
              <a:pPr/>
              <a:t>18</a:t>
            </a:fld>
            <a:endParaRPr lang="en-IE"/>
          </a:p>
        </p:txBody>
      </p:sp>
    </p:spTree>
    <p:extLst>
      <p:ext uri="{BB962C8B-B14F-4D97-AF65-F5344CB8AC3E}">
        <p14:creationId xmlns:p14="http://schemas.microsoft.com/office/powerpoint/2010/main" val="1378269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39631DB8-C3AF-4E35-8355-A994C0838B1C}" type="slidenum">
              <a:rPr lang="en-IE" smtClean="0"/>
              <a:pPr/>
              <a:t>21</a:t>
            </a:fld>
            <a:endParaRPr lang="en-IE"/>
          </a:p>
        </p:txBody>
      </p:sp>
    </p:spTree>
    <p:extLst>
      <p:ext uri="{BB962C8B-B14F-4D97-AF65-F5344CB8AC3E}">
        <p14:creationId xmlns:p14="http://schemas.microsoft.com/office/powerpoint/2010/main" val="3643985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882FB1EF-324E-4FE6-BD13-8EF6668BF732}" type="datetimeFigureOut">
              <a:rPr lang="en-IE" smtClean="0"/>
              <a:pPr/>
              <a:t>03/09/2015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38F27A38-C00F-4C46-B544-7D26B068B6EC}" type="slidenum">
              <a:rPr lang="en-IE" smtClean="0"/>
              <a:pPr/>
              <a:t>‹#›</a:t>
            </a:fld>
            <a:endParaRPr lang="en-I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882FB1EF-324E-4FE6-BD13-8EF6668BF732}" type="datetimeFigureOut">
              <a:rPr lang="en-IE" smtClean="0"/>
              <a:pPr/>
              <a:t>03/09/2015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38F27A38-C00F-4C46-B544-7D26B068B6EC}" type="slidenum">
              <a:rPr lang="en-IE" smtClean="0"/>
              <a:pPr/>
              <a:t>‹#›</a:t>
            </a:fld>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882FB1EF-324E-4FE6-BD13-8EF6668BF732}" type="datetimeFigureOut">
              <a:rPr lang="en-IE" smtClean="0"/>
              <a:pPr/>
              <a:t>03/09/2015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38F27A38-C00F-4C46-B544-7D26B068B6EC}" type="slidenum">
              <a:rPr lang="en-IE" smtClean="0"/>
              <a:pPr/>
              <a:t>‹#›</a:t>
            </a:fld>
            <a:endParaRPr lang="en-I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882FB1EF-324E-4FE6-BD13-8EF6668BF732}" type="datetimeFigureOut">
              <a:rPr lang="en-IE" smtClean="0"/>
              <a:pPr/>
              <a:t>03/09/2015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38F27A38-C00F-4C46-B544-7D26B068B6EC}" type="slidenum">
              <a:rPr lang="en-IE" smtClean="0"/>
              <a:pPr/>
              <a:t>‹#›</a:t>
            </a:fld>
            <a:endParaRPr lang="en-I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2FB1EF-324E-4FE6-BD13-8EF6668BF732}" type="datetimeFigureOut">
              <a:rPr lang="en-IE" smtClean="0"/>
              <a:pPr/>
              <a:t>03/09/2015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38F27A38-C00F-4C46-B544-7D26B068B6EC}" type="slidenum">
              <a:rPr lang="en-IE" smtClean="0"/>
              <a:pPr/>
              <a:t>‹#›</a:t>
            </a:fld>
            <a:endParaRPr lang="en-I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882FB1EF-324E-4FE6-BD13-8EF6668BF732}" type="datetimeFigureOut">
              <a:rPr lang="en-IE" smtClean="0"/>
              <a:pPr/>
              <a:t>03/09/2015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38F27A38-C00F-4C46-B544-7D26B068B6EC}" type="slidenum">
              <a:rPr lang="en-IE" smtClean="0"/>
              <a:pPr/>
              <a:t>‹#›</a:t>
            </a:fld>
            <a:endParaRPr lang="en-I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882FB1EF-324E-4FE6-BD13-8EF6668BF732}" type="datetimeFigureOut">
              <a:rPr lang="en-IE" smtClean="0"/>
              <a:pPr/>
              <a:t>03/09/2015</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38F27A38-C00F-4C46-B544-7D26B068B6EC}" type="slidenum">
              <a:rPr lang="en-IE" smtClean="0"/>
              <a:pPr/>
              <a:t>‹#›</a:t>
            </a:fld>
            <a:endParaRPr lang="en-I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882FB1EF-324E-4FE6-BD13-8EF6668BF732}" type="datetimeFigureOut">
              <a:rPr lang="en-IE" smtClean="0"/>
              <a:pPr/>
              <a:t>03/09/2015</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38F27A38-C00F-4C46-B544-7D26B068B6EC}" type="slidenum">
              <a:rPr lang="en-IE" smtClean="0"/>
              <a:pPr/>
              <a:t>‹#›</a:t>
            </a:fld>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2FB1EF-324E-4FE6-BD13-8EF6668BF732}" type="datetimeFigureOut">
              <a:rPr lang="en-IE" smtClean="0"/>
              <a:pPr/>
              <a:t>03/09/2015</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38F27A38-C00F-4C46-B544-7D26B068B6EC}" type="slidenum">
              <a:rPr lang="en-IE" smtClean="0"/>
              <a:pPr/>
              <a:t>‹#›</a:t>
            </a:fld>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2FB1EF-324E-4FE6-BD13-8EF6668BF732}" type="datetimeFigureOut">
              <a:rPr lang="en-IE" smtClean="0"/>
              <a:pPr/>
              <a:t>03/09/2015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38F27A38-C00F-4C46-B544-7D26B068B6EC}" type="slidenum">
              <a:rPr lang="en-IE" smtClean="0"/>
              <a:pPr/>
              <a:t>‹#›</a:t>
            </a:fld>
            <a:endParaRPr lang="en-I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2FB1EF-324E-4FE6-BD13-8EF6668BF732}" type="datetimeFigureOut">
              <a:rPr lang="en-IE" smtClean="0"/>
              <a:pPr/>
              <a:t>03/09/2015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38F27A38-C00F-4C46-B544-7D26B068B6EC}" type="slidenum">
              <a:rPr lang="en-IE" smtClean="0"/>
              <a:pPr/>
              <a:t>‹#›</a:t>
            </a:fld>
            <a:endParaRPr lang="en-I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2FB1EF-324E-4FE6-BD13-8EF6668BF732}" type="datetimeFigureOut">
              <a:rPr lang="en-IE" smtClean="0"/>
              <a:pPr/>
              <a:t>03/09/2015</a:t>
            </a:fld>
            <a:endParaRPr lang="en-I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F27A38-C00F-4C46-B544-7D26B068B6EC}" type="slidenum">
              <a:rPr lang="en-IE" smtClean="0"/>
              <a:pPr/>
              <a:t>‹#›</a:t>
            </a:fld>
            <a:endParaRPr lang="en-I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5E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a:off x="7248171" y="177301"/>
            <a:ext cx="1656184" cy="4896008"/>
          </a:xfrm>
          <a:prstGeom prst="rect">
            <a:avLst/>
          </a:prstGeom>
          <a:solidFill>
            <a:srgbClr val="00A2C8"/>
          </a:solidFill>
          <a:ln>
            <a:solidFill>
              <a:srgbClr val="96DA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8" name="Rectangle 7"/>
          <p:cNvSpPr/>
          <p:nvPr/>
        </p:nvSpPr>
        <p:spPr>
          <a:xfrm>
            <a:off x="263395" y="5145317"/>
            <a:ext cx="8640960" cy="1584176"/>
          </a:xfrm>
          <a:prstGeom prst="rect">
            <a:avLst/>
          </a:prstGeom>
          <a:solidFill>
            <a:srgbClr val="F6E78E"/>
          </a:solidFill>
          <a:ln>
            <a:solidFill>
              <a:srgbClr val="96DA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a:off x="263395" y="188640"/>
            <a:ext cx="6480720" cy="4896544"/>
          </a:xfrm>
          <a:prstGeom prst="rect">
            <a:avLst/>
          </a:prstGeom>
          <a:solidFill>
            <a:srgbClr val="AAE0C2"/>
          </a:solidFill>
          <a:ln>
            <a:solidFill>
              <a:srgbClr val="96DA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Rectangle 9"/>
          <p:cNvSpPr/>
          <p:nvPr/>
        </p:nvSpPr>
        <p:spPr>
          <a:xfrm rot="5400000">
            <a:off x="4564892" y="2462040"/>
            <a:ext cx="4896010" cy="326531"/>
          </a:xfrm>
          <a:prstGeom prst="rect">
            <a:avLst/>
          </a:prstGeom>
          <a:solidFill>
            <a:srgbClr val="F04860"/>
          </a:solidFill>
          <a:ln>
            <a:solidFill>
              <a:srgbClr val="96DA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Title 3"/>
          <p:cNvSpPr>
            <a:spLocks noGrp="1"/>
          </p:cNvSpPr>
          <p:nvPr>
            <p:ph type="ctrTitle"/>
          </p:nvPr>
        </p:nvSpPr>
        <p:spPr>
          <a:xfrm>
            <a:off x="251520" y="836712"/>
            <a:ext cx="6480720" cy="1008112"/>
          </a:xfrm>
        </p:spPr>
        <p:txBody>
          <a:bodyPr>
            <a:noAutofit/>
          </a:bodyPr>
          <a:lstStyle/>
          <a:p>
            <a:r>
              <a:rPr lang="en-IE" sz="4500" dirty="0" smtClean="0">
                <a:solidFill>
                  <a:srgbClr val="484C4E"/>
                </a:solidFill>
                <a:latin typeface="Georgia" pitchFamily="18" charset="0"/>
              </a:rPr>
              <a:t>Releasing The Potential </a:t>
            </a:r>
            <a:endParaRPr lang="en-IE" sz="4500" dirty="0">
              <a:solidFill>
                <a:srgbClr val="484C4E"/>
              </a:solidFill>
              <a:latin typeface="Georgia" pitchFamily="18" charset="0"/>
            </a:endParaRPr>
          </a:p>
        </p:txBody>
      </p:sp>
      <p:sp>
        <p:nvSpPr>
          <p:cNvPr id="11" name="Title 3"/>
          <p:cNvSpPr txBox="1">
            <a:spLocks/>
          </p:cNvSpPr>
          <p:nvPr/>
        </p:nvSpPr>
        <p:spPr>
          <a:xfrm>
            <a:off x="2123728" y="3789040"/>
            <a:ext cx="2736304" cy="108012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E" sz="1400" b="0" i="0" u="none" strike="noStrike" kern="1200" cap="none" spc="0" normalizeH="0" baseline="0" noProof="0" dirty="0" smtClean="0">
                <a:ln>
                  <a:noFill/>
                </a:ln>
                <a:solidFill>
                  <a:srgbClr val="484C4E"/>
                </a:solidFill>
                <a:effectLst/>
                <a:uLnTx/>
                <a:uFillTx/>
                <a:latin typeface="Georgia" pitchFamily="18" charset="0"/>
                <a:ea typeface="+mj-ea"/>
                <a:cs typeface="+mj-cs"/>
              </a:rPr>
              <a:t>Mary Reynolds rsm</a:t>
            </a:r>
          </a:p>
          <a:p>
            <a:pPr marL="0" marR="0" lvl="0" indent="0" algn="ctr" defTabSz="914400" rtl="0" eaLnBrk="1" fontAlgn="auto" latinLnBrk="0" hangingPunct="1">
              <a:lnSpc>
                <a:spcPct val="100000"/>
              </a:lnSpc>
              <a:spcBef>
                <a:spcPct val="0"/>
              </a:spcBef>
              <a:spcAft>
                <a:spcPts val="0"/>
              </a:spcAft>
              <a:buClrTx/>
              <a:buSzTx/>
              <a:buFontTx/>
              <a:buNone/>
              <a:tabLst/>
              <a:defRPr/>
            </a:pPr>
            <a:r>
              <a:rPr lang="en-IE" sz="1400" dirty="0" smtClean="0">
                <a:solidFill>
                  <a:srgbClr val="484C4E"/>
                </a:solidFill>
                <a:latin typeface="Georgia" pitchFamily="18" charset="0"/>
                <a:ea typeface="+mj-ea"/>
                <a:cs typeface="+mj-cs"/>
              </a:rPr>
              <a:t>Executive Director</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E" sz="1400" b="0" i="0" u="none" strike="noStrike" kern="1200" cap="none" spc="0" normalizeH="0" baseline="0" noProof="0" dirty="0" smtClean="0">
                <a:ln>
                  <a:noFill/>
                </a:ln>
                <a:solidFill>
                  <a:srgbClr val="484C4E"/>
                </a:solidFill>
                <a:effectLst/>
                <a:uLnTx/>
                <a:uFillTx/>
                <a:latin typeface="Georgia" pitchFamily="18" charset="0"/>
                <a:ea typeface="+mj-ea"/>
                <a:cs typeface="+mj-cs"/>
              </a:rPr>
              <a:t>Mercy International Association</a:t>
            </a:r>
          </a:p>
          <a:p>
            <a:pPr marL="0" marR="0" lvl="0" indent="0" algn="ctr" defTabSz="914400" rtl="0" eaLnBrk="1" fontAlgn="auto" latinLnBrk="0" hangingPunct="1">
              <a:lnSpc>
                <a:spcPct val="100000"/>
              </a:lnSpc>
              <a:spcBef>
                <a:spcPct val="0"/>
              </a:spcBef>
              <a:spcAft>
                <a:spcPts val="0"/>
              </a:spcAft>
              <a:buClrTx/>
              <a:buSzTx/>
              <a:buFontTx/>
              <a:buNone/>
              <a:tabLst/>
              <a:defRPr/>
            </a:pPr>
            <a:r>
              <a:rPr lang="en-IE" sz="1400" dirty="0" smtClean="0">
                <a:solidFill>
                  <a:srgbClr val="484C4E"/>
                </a:solidFill>
                <a:latin typeface="Georgia" pitchFamily="18" charset="0"/>
                <a:ea typeface="+mj-ea"/>
                <a:cs typeface="+mj-cs"/>
              </a:rPr>
              <a:t>August 2015 </a:t>
            </a:r>
            <a:endParaRPr kumimoji="0" lang="en-IE" sz="1400" b="0" i="0" u="none" strike="noStrike" kern="1200" cap="none" spc="0" normalizeH="0" baseline="0" noProof="0" dirty="0">
              <a:ln>
                <a:noFill/>
              </a:ln>
              <a:solidFill>
                <a:srgbClr val="484C4E"/>
              </a:solidFill>
              <a:effectLst/>
              <a:uLnTx/>
              <a:uFillTx/>
              <a:latin typeface="Georgia" pitchFamily="18" charset="0"/>
              <a:ea typeface="+mj-ea"/>
              <a:cs typeface="+mj-cs"/>
            </a:endParaRPr>
          </a:p>
        </p:txBody>
      </p:sp>
      <p:sp>
        <p:nvSpPr>
          <p:cNvPr id="12" name="Title 3"/>
          <p:cNvSpPr txBox="1">
            <a:spLocks/>
          </p:cNvSpPr>
          <p:nvPr/>
        </p:nvSpPr>
        <p:spPr>
          <a:xfrm>
            <a:off x="251520" y="2132856"/>
            <a:ext cx="6480720" cy="1008112"/>
          </a:xfrm>
          <a:prstGeom prst="rect">
            <a:avLst/>
          </a:prstGeom>
        </p:spPr>
        <p:txBody>
          <a:bodyPr vert="horz" lIns="91440" tIns="45720" rIns="91440" bIns="45720" rtlCol="0" anchor="ctr">
            <a:noAutofit/>
          </a:bodyPr>
          <a:lstStyle/>
          <a:p>
            <a:pPr lvl="0" algn="ctr">
              <a:spcBef>
                <a:spcPct val="0"/>
              </a:spcBef>
            </a:pPr>
            <a:r>
              <a:rPr lang="en-IE" sz="3000" dirty="0" smtClean="0">
                <a:solidFill>
                  <a:srgbClr val="484C4E"/>
                </a:solidFill>
                <a:latin typeface="Georgia" pitchFamily="18" charset="0"/>
                <a:ea typeface="+mj-ea"/>
                <a:cs typeface="+mj-cs"/>
              </a:rPr>
              <a:t>Making Mercy A Verb </a:t>
            </a:r>
          </a:p>
          <a:p>
            <a:pPr lvl="0" algn="ctr">
              <a:spcBef>
                <a:spcPct val="0"/>
              </a:spcBef>
            </a:pPr>
            <a:r>
              <a:rPr lang="en-IE" sz="3000" dirty="0" smtClean="0">
                <a:solidFill>
                  <a:srgbClr val="484C4E"/>
                </a:solidFill>
                <a:latin typeface="Georgia" pitchFamily="18" charset="0"/>
                <a:ea typeface="+mj-ea"/>
                <a:cs typeface="+mj-cs"/>
              </a:rPr>
              <a:t>In Our Schools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1560" y="0"/>
            <a:ext cx="853244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5" name="Rectangle 4"/>
          <p:cNvSpPr/>
          <p:nvPr/>
        </p:nvSpPr>
        <p:spPr>
          <a:xfrm>
            <a:off x="432048" y="-2"/>
            <a:ext cx="179512" cy="6858000"/>
          </a:xfrm>
          <a:prstGeom prst="rect">
            <a:avLst/>
          </a:prstGeom>
          <a:solidFill>
            <a:srgbClr val="AAE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 name="Rectangle 5"/>
          <p:cNvSpPr/>
          <p:nvPr/>
        </p:nvSpPr>
        <p:spPr>
          <a:xfrm rot="5400000">
            <a:off x="-3050956" y="3374999"/>
            <a:ext cx="6858001" cy="108000"/>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0" y="-2"/>
            <a:ext cx="360040" cy="6858000"/>
          </a:xfrm>
          <a:prstGeom prst="rect">
            <a:avLst/>
          </a:prstGeom>
          <a:solidFill>
            <a:srgbClr val="47B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 name="Title 1"/>
          <p:cNvSpPr>
            <a:spLocks noGrp="1"/>
          </p:cNvSpPr>
          <p:nvPr>
            <p:ph type="title"/>
          </p:nvPr>
        </p:nvSpPr>
        <p:spPr>
          <a:xfrm>
            <a:off x="2183036" y="116632"/>
            <a:ext cx="5400600" cy="994122"/>
          </a:xfrm>
        </p:spPr>
        <p:txBody>
          <a:bodyPr>
            <a:noAutofit/>
          </a:bodyPr>
          <a:lstStyle/>
          <a:p>
            <a:pPr>
              <a:lnSpc>
                <a:spcPct val="150000"/>
              </a:lnSpc>
            </a:pPr>
            <a:r>
              <a:rPr lang="en-IE" dirty="0">
                <a:latin typeface="Georgia" pitchFamily="18" charset="0"/>
              </a:rPr>
              <a:t> </a:t>
            </a:r>
            <a:br>
              <a:rPr lang="en-IE" dirty="0">
                <a:latin typeface="Georgia" pitchFamily="18" charset="0"/>
              </a:rPr>
            </a:br>
            <a:r>
              <a:rPr lang="en-IE" sz="2200" dirty="0">
                <a:latin typeface="Georgia" pitchFamily="18" charset="0"/>
              </a:rPr>
              <a:t>Linking  Mercy School Culture &amp; Ethos </a:t>
            </a:r>
            <a:r>
              <a:rPr lang="en-IE" sz="2200" dirty="0" smtClean="0">
                <a:latin typeface="Georgia" pitchFamily="18" charset="0"/>
              </a:rPr>
              <a:t/>
            </a:r>
            <a:br>
              <a:rPr lang="en-IE" sz="2200" dirty="0" smtClean="0">
                <a:latin typeface="Georgia" pitchFamily="18" charset="0"/>
              </a:rPr>
            </a:br>
            <a:r>
              <a:rPr lang="en-IE" sz="2200" dirty="0" smtClean="0">
                <a:latin typeface="Georgia" pitchFamily="18" charset="0"/>
              </a:rPr>
              <a:t>to </a:t>
            </a:r>
            <a:r>
              <a:rPr lang="en-IE" sz="2200" dirty="0">
                <a:latin typeface="Georgia" pitchFamily="18" charset="0"/>
              </a:rPr>
              <a:t>School Planning </a:t>
            </a:r>
            <a:r>
              <a:rPr lang="en-IE" sz="2200" dirty="0" smtClean="0">
                <a:latin typeface="Georgia" pitchFamily="18" charset="0"/>
              </a:rPr>
              <a:t>&amp; Evaluation</a:t>
            </a:r>
            <a:r>
              <a:rPr lang="en-IE" dirty="0">
                <a:latin typeface="Georgia" pitchFamily="18" charset="0"/>
              </a:rPr>
              <a:t/>
            </a:r>
            <a:br>
              <a:rPr lang="en-IE" dirty="0">
                <a:latin typeface="Georgia" pitchFamily="18" charset="0"/>
              </a:rPr>
            </a:br>
            <a:endParaRPr lang="en-IE" dirty="0">
              <a:latin typeface="Georgia" pitchFamily="18" charset="0"/>
            </a:endParaRPr>
          </a:p>
        </p:txBody>
      </p:sp>
      <p:pic>
        <p:nvPicPr>
          <p:cNvPr id="8194" name="Picture 2"/>
          <p:cNvPicPr>
            <a:picLocks noGrp="1" noChangeAspect="1" noChangeArrowheads="1"/>
          </p:cNvPicPr>
          <p:nvPr>
            <p:ph idx="1"/>
          </p:nvPr>
        </p:nvPicPr>
        <p:blipFill>
          <a:blip r:embed="rId2" cstate="print"/>
          <a:srcRect/>
          <a:stretch>
            <a:fillRect/>
          </a:stretch>
        </p:blipFill>
        <p:spPr bwMode="auto">
          <a:xfrm>
            <a:off x="2856406" y="1385169"/>
            <a:ext cx="4032550" cy="5140176"/>
          </a:xfrm>
          <a:prstGeom prst="rect">
            <a:avLst/>
          </a:prstGeom>
          <a:noFill/>
          <a:ln w="9525">
            <a:solidFill>
              <a:srgbClr val="00A2C8"/>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0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1345332" y="-940668"/>
            <a:ext cx="6453336" cy="9144000"/>
          </a:xfrm>
          <a:prstGeom prst="rect">
            <a:avLst/>
          </a:prstGeom>
          <a:solidFill>
            <a:srgbClr val="AAE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7" name="TextBox 6"/>
          <p:cNvSpPr txBox="1"/>
          <p:nvPr/>
        </p:nvSpPr>
        <p:spPr>
          <a:xfrm>
            <a:off x="-36512" y="-171400"/>
            <a:ext cx="864096" cy="3170099"/>
          </a:xfrm>
          <a:prstGeom prst="rect">
            <a:avLst/>
          </a:prstGeom>
          <a:noFill/>
        </p:spPr>
        <p:txBody>
          <a:bodyPr wrap="square" rtlCol="0">
            <a:spAutoFit/>
          </a:bodyPr>
          <a:lstStyle/>
          <a:p>
            <a:r>
              <a:rPr lang="en-IE" sz="20000" dirty="0" smtClean="0">
                <a:solidFill>
                  <a:srgbClr val="ABABAB"/>
                </a:solidFill>
                <a:latin typeface="Baskerville Old Face" pitchFamily="18" charset="0"/>
              </a:rPr>
              <a:t>“</a:t>
            </a:r>
          </a:p>
        </p:txBody>
      </p:sp>
      <p:sp>
        <p:nvSpPr>
          <p:cNvPr id="8" name="TextBox 7"/>
          <p:cNvSpPr txBox="1"/>
          <p:nvPr/>
        </p:nvSpPr>
        <p:spPr>
          <a:xfrm>
            <a:off x="683568" y="938185"/>
            <a:ext cx="7848872" cy="1754326"/>
          </a:xfrm>
          <a:prstGeom prst="rect">
            <a:avLst/>
          </a:prstGeom>
          <a:noFill/>
          <a:ln>
            <a:noFill/>
          </a:ln>
        </p:spPr>
        <p:txBody>
          <a:bodyPr wrap="square" rtlCol="0" anchor="ctr">
            <a:spAutoFit/>
          </a:bodyPr>
          <a:lstStyle/>
          <a:p>
            <a:pPr>
              <a:lnSpc>
                <a:spcPct val="200000"/>
              </a:lnSpc>
            </a:pPr>
            <a:r>
              <a:rPr lang="en-IE" dirty="0" smtClean="0">
                <a:solidFill>
                  <a:srgbClr val="4B4B4B"/>
                </a:solidFill>
                <a:latin typeface="Georgia" pitchFamily="18" charset="0"/>
              </a:rPr>
              <a:t>‘How demanding the marvellous career of a teacher is, how it forces you to give a lot of yourself, also how difficult and sometimes unrewarding it has become.’</a:t>
            </a:r>
          </a:p>
        </p:txBody>
      </p:sp>
      <p:sp>
        <p:nvSpPr>
          <p:cNvPr id="9" name="TextBox 8"/>
          <p:cNvSpPr txBox="1"/>
          <p:nvPr/>
        </p:nvSpPr>
        <p:spPr>
          <a:xfrm rot="10800000">
            <a:off x="8460432" y="4147332"/>
            <a:ext cx="864096" cy="3170099"/>
          </a:xfrm>
          <a:prstGeom prst="rect">
            <a:avLst/>
          </a:prstGeom>
          <a:noFill/>
        </p:spPr>
        <p:txBody>
          <a:bodyPr wrap="square" rtlCol="0">
            <a:spAutoFit/>
          </a:bodyPr>
          <a:lstStyle/>
          <a:p>
            <a:r>
              <a:rPr lang="en-IE" sz="20000" dirty="0" smtClean="0">
                <a:solidFill>
                  <a:srgbClr val="ABABAB"/>
                </a:solidFill>
                <a:latin typeface="Baskerville Old Face" pitchFamily="18" charset="0"/>
              </a:rPr>
              <a:t>“</a:t>
            </a:r>
          </a:p>
        </p:txBody>
      </p:sp>
      <p:sp>
        <p:nvSpPr>
          <p:cNvPr id="10" name="TextBox 9"/>
          <p:cNvSpPr txBox="1"/>
          <p:nvPr/>
        </p:nvSpPr>
        <p:spPr>
          <a:xfrm>
            <a:off x="4427984" y="6165304"/>
            <a:ext cx="3960440" cy="323165"/>
          </a:xfrm>
          <a:prstGeom prst="rect">
            <a:avLst/>
          </a:prstGeom>
          <a:noFill/>
        </p:spPr>
        <p:txBody>
          <a:bodyPr wrap="square" rtlCol="0">
            <a:spAutoFit/>
          </a:bodyPr>
          <a:lstStyle/>
          <a:p>
            <a:r>
              <a:rPr lang="en-IE" sz="1500" dirty="0" smtClean="0">
                <a:solidFill>
                  <a:srgbClr val="4B4B4B"/>
                </a:solidFill>
                <a:latin typeface="Baskerville Old Face" pitchFamily="18" charset="0"/>
              </a:rPr>
              <a:t>Palmer Parker. Author of The Courage to Teach</a:t>
            </a:r>
          </a:p>
        </p:txBody>
      </p:sp>
      <p:sp>
        <p:nvSpPr>
          <p:cNvPr id="11" name="Rectangle 10"/>
          <p:cNvSpPr/>
          <p:nvPr/>
        </p:nvSpPr>
        <p:spPr>
          <a:xfrm>
            <a:off x="0" y="0"/>
            <a:ext cx="9144000" cy="116632"/>
          </a:xfrm>
          <a:prstGeom prst="rect">
            <a:avLst/>
          </a:prstGeom>
          <a:solidFill>
            <a:srgbClr val="00A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2" name="TextBox 11"/>
          <p:cNvSpPr txBox="1"/>
          <p:nvPr/>
        </p:nvSpPr>
        <p:spPr>
          <a:xfrm>
            <a:off x="971600" y="3068960"/>
            <a:ext cx="7272808" cy="646331"/>
          </a:xfrm>
          <a:prstGeom prst="rect">
            <a:avLst/>
          </a:prstGeom>
          <a:noFill/>
          <a:ln>
            <a:noFill/>
          </a:ln>
        </p:spPr>
        <p:txBody>
          <a:bodyPr wrap="square" rtlCol="0" anchor="ctr">
            <a:spAutoFit/>
          </a:bodyPr>
          <a:lstStyle/>
          <a:p>
            <a:pPr>
              <a:lnSpc>
                <a:spcPct val="200000"/>
              </a:lnSpc>
            </a:pPr>
            <a:r>
              <a:rPr lang="en-IE" dirty="0" smtClean="0">
                <a:solidFill>
                  <a:srgbClr val="4B4B4B"/>
                </a:solidFill>
                <a:latin typeface="Georgia" pitchFamily="18" charset="0"/>
              </a:rPr>
              <a:t>‘What keeps teachers going has largely to  do with their inner lives.’</a:t>
            </a:r>
          </a:p>
        </p:txBody>
      </p:sp>
      <p:sp>
        <p:nvSpPr>
          <p:cNvPr id="13" name="TextBox 12"/>
          <p:cNvSpPr txBox="1"/>
          <p:nvPr/>
        </p:nvSpPr>
        <p:spPr>
          <a:xfrm>
            <a:off x="5004048" y="2348880"/>
            <a:ext cx="3528392" cy="323165"/>
          </a:xfrm>
          <a:prstGeom prst="rect">
            <a:avLst/>
          </a:prstGeom>
          <a:noFill/>
        </p:spPr>
        <p:txBody>
          <a:bodyPr wrap="square" rtlCol="0">
            <a:spAutoFit/>
          </a:bodyPr>
          <a:lstStyle/>
          <a:p>
            <a:r>
              <a:rPr lang="en-IE" sz="1500" dirty="0" smtClean="0">
                <a:solidFill>
                  <a:srgbClr val="4B4B4B"/>
                </a:solidFill>
                <a:latin typeface="Baskerville Old Face" pitchFamily="18" charset="0"/>
              </a:rPr>
              <a:t>Nicolas </a:t>
            </a:r>
            <a:r>
              <a:rPr lang="en-IE" sz="1500" dirty="0" err="1" smtClean="0">
                <a:solidFill>
                  <a:srgbClr val="4B4B4B"/>
                </a:solidFill>
                <a:latin typeface="Baskerville Old Face" pitchFamily="18" charset="0"/>
              </a:rPr>
              <a:t>Sarkozy</a:t>
            </a:r>
            <a:r>
              <a:rPr lang="en-IE" sz="1500" dirty="0" smtClean="0">
                <a:solidFill>
                  <a:srgbClr val="4B4B4B"/>
                </a:solidFill>
                <a:latin typeface="Baskerville Old Face" pitchFamily="18" charset="0"/>
              </a:rPr>
              <a:t> to French Educators (2007)</a:t>
            </a:r>
          </a:p>
        </p:txBody>
      </p:sp>
      <p:sp>
        <p:nvSpPr>
          <p:cNvPr id="14" name="TextBox 13"/>
          <p:cNvSpPr txBox="1"/>
          <p:nvPr/>
        </p:nvSpPr>
        <p:spPr>
          <a:xfrm>
            <a:off x="6372200" y="3861048"/>
            <a:ext cx="2016224" cy="323165"/>
          </a:xfrm>
          <a:prstGeom prst="rect">
            <a:avLst/>
          </a:prstGeom>
          <a:noFill/>
        </p:spPr>
        <p:txBody>
          <a:bodyPr wrap="square" rtlCol="0">
            <a:spAutoFit/>
          </a:bodyPr>
          <a:lstStyle/>
          <a:p>
            <a:r>
              <a:rPr lang="en-IE" sz="1500" dirty="0" smtClean="0">
                <a:solidFill>
                  <a:srgbClr val="4B4B4B"/>
                </a:solidFill>
                <a:latin typeface="Baskerville Old Face" pitchFamily="18" charset="0"/>
              </a:rPr>
              <a:t>Sonia Nieto, Researcher</a:t>
            </a:r>
          </a:p>
        </p:txBody>
      </p:sp>
      <p:sp>
        <p:nvSpPr>
          <p:cNvPr id="15" name="TextBox 14"/>
          <p:cNvSpPr txBox="1"/>
          <p:nvPr/>
        </p:nvSpPr>
        <p:spPr>
          <a:xfrm>
            <a:off x="552252" y="4488215"/>
            <a:ext cx="8136904" cy="2062103"/>
          </a:xfrm>
          <a:prstGeom prst="rect">
            <a:avLst/>
          </a:prstGeom>
          <a:noFill/>
          <a:ln>
            <a:noFill/>
          </a:ln>
        </p:spPr>
        <p:txBody>
          <a:bodyPr wrap="square" rtlCol="0" anchor="ctr">
            <a:spAutoFit/>
          </a:bodyPr>
          <a:lstStyle/>
          <a:p>
            <a:pPr>
              <a:lnSpc>
                <a:spcPct val="200000"/>
              </a:lnSpc>
            </a:pPr>
            <a:r>
              <a:rPr lang="en-IE" sz="1600" dirty="0" smtClean="0">
                <a:solidFill>
                  <a:srgbClr val="4B4B4B"/>
                </a:solidFill>
                <a:latin typeface="Georgia" pitchFamily="18" charset="0"/>
              </a:rPr>
              <a:t>‘We teach who we are . As we teach, we project the conditions of our spirits onto our students and how we are together. Knowing our students and our subjects depends heavily on self knowledge.  So to teach well , to be well, we must explore our own inner landscape.’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5400000">
            <a:off x="4504240" y="2137736"/>
            <a:ext cx="135520" cy="9143999"/>
          </a:xfrm>
          <a:prstGeom prst="rect">
            <a:avLst/>
          </a:prstGeom>
          <a:solidFill>
            <a:srgbClr val="AAE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 name="Rectangle 5"/>
          <p:cNvSpPr/>
          <p:nvPr/>
        </p:nvSpPr>
        <p:spPr>
          <a:xfrm rot="10800000">
            <a:off x="-1588" y="6776467"/>
            <a:ext cx="9144000" cy="81533"/>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rot="5400000">
            <a:off x="4434508" y="1935706"/>
            <a:ext cx="271807" cy="9143999"/>
          </a:xfrm>
          <a:prstGeom prst="rect">
            <a:avLst/>
          </a:prstGeom>
          <a:solidFill>
            <a:srgbClr val="F0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 name="Title 1"/>
          <p:cNvSpPr>
            <a:spLocks noGrp="1"/>
          </p:cNvSpPr>
          <p:nvPr>
            <p:ph type="title"/>
          </p:nvPr>
        </p:nvSpPr>
        <p:spPr>
          <a:xfrm>
            <a:off x="457200" y="44624"/>
            <a:ext cx="8229600" cy="1368152"/>
          </a:xfrm>
        </p:spPr>
        <p:txBody>
          <a:bodyPr>
            <a:normAutofit fontScale="90000"/>
          </a:bodyPr>
          <a:lstStyle/>
          <a:p>
            <a:pPr>
              <a:lnSpc>
                <a:spcPct val="150000"/>
              </a:lnSpc>
            </a:pPr>
            <a:r>
              <a:rPr lang="en-IE" dirty="0" smtClean="0"/>
              <a:t/>
            </a:r>
            <a:br>
              <a:rPr lang="en-IE" dirty="0" smtClean="0"/>
            </a:br>
            <a:r>
              <a:rPr lang="en-IE" dirty="0" smtClean="0">
                <a:latin typeface="Georgia" pitchFamily="18" charset="0"/>
              </a:rPr>
              <a:t>Exploring our Inner Landscape</a:t>
            </a:r>
            <a:br>
              <a:rPr lang="en-IE" dirty="0" smtClean="0">
                <a:latin typeface="Georgia" pitchFamily="18" charset="0"/>
              </a:rPr>
            </a:br>
            <a:r>
              <a:rPr lang="en-IE" sz="3100" dirty="0" smtClean="0">
                <a:latin typeface="Georgia" pitchFamily="18" charset="0"/>
              </a:rPr>
              <a:t>Intellectual, emotional, spiritual</a:t>
            </a:r>
            <a:r>
              <a:rPr lang="en-IE" dirty="0" smtClean="0"/>
              <a:t/>
            </a:r>
            <a:br>
              <a:rPr lang="en-IE" dirty="0" smtClean="0"/>
            </a:br>
            <a:endParaRPr lang="en-IE" dirty="0"/>
          </a:p>
        </p:txBody>
      </p:sp>
      <p:sp>
        <p:nvSpPr>
          <p:cNvPr id="3" name="Content Placeholder 2"/>
          <p:cNvSpPr>
            <a:spLocks noGrp="1"/>
          </p:cNvSpPr>
          <p:nvPr>
            <p:ph idx="1"/>
          </p:nvPr>
        </p:nvSpPr>
        <p:spPr>
          <a:xfrm>
            <a:off x="457200" y="1816224"/>
            <a:ext cx="8229600" cy="4061048"/>
          </a:xfrm>
        </p:spPr>
        <p:txBody>
          <a:bodyPr>
            <a:normAutofit fontScale="92500" lnSpcReduction="10000"/>
          </a:bodyPr>
          <a:lstStyle/>
          <a:p>
            <a:pPr>
              <a:lnSpc>
                <a:spcPct val="160000"/>
              </a:lnSpc>
            </a:pPr>
            <a:r>
              <a:rPr lang="en-IE" sz="2200" dirty="0" smtClean="0">
                <a:latin typeface="Georgia" pitchFamily="18" charset="0"/>
              </a:rPr>
              <a:t>By</a:t>
            </a:r>
            <a:r>
              <a:rPr lang="en-IE" sz="2200" b="1" dirty="0" smtClean="0">
                <a:latin typeface="Georgia" pitchFamily="18" charset="0"/>
              </a:rPr>
              <a:t> </a:t>
            </a:r>
            <a:r>
              <a:rPr lang="en-IE" sz="2200" b="1" dirty="0">
                <a:latin typeface="Georgia" pitchFamily="18" charset="0"/>
              </a:rPr>
              <a:t>intellectual </a:t>
            </a:r>
            <a:r>
              <a:rPr lang="en-IE" sz="2200" dirty="0">
                <a:latin typeface="Georgia" pitchFamily="18" charset="0"/>
              </a:rPr>
              <a:t>is meant the way teachers</a:t>
            </a:r>
            <a:r>
              <a:rPr lang="en-IE" sz="2200" b="1" dirty="0">
                <a:latin typeface="Georgia" pitchFamily="18" charset="0"/>
              </a:rPr>
              <a:t> think </a:t>
            </a:r>
            <a:r>
              <a:rPr lang="en-IE" sz="2200" dirty="0">
                <a:latin typeface="Georgia" pitchFamily="18" charset="0"/>
              </a:rPr>
              <a:t>about teaching- the form and content of how people know and learn, of the nature of the students and the subjects taught</a:t>
            </a:r>
          </a:p>
          <a:p>
            <a:pPr>
              <a:lnSpc>
                <a:spcPct val="160000"/>
              </a:lnSpc>
            </a:pPr>
            <a:r>
              <a:rPr lang="en-IE" sz="2200" dirty="0">
                <a:latin typeface="Georgia" pitchFamily="18" charset="0"/>
              </a:rPr>
              <a:t>By</a:t>
            </a:r>
            <a:r>
              <a:rPr lang="en-IE" sz="2200" b="1" dirty="0">
                <a:latin typeface="Georgia" pitchFamily="18" charset="0"/>
              </a:rPr>
              <a:t> emotional </a:t>
            </a:r>
            <a:r>
              <a:rPr lang="en-IE" sz="2200" dirty="0">
                <a:latin typeface="Georgia" pitchFamily="18" charset="0"/>
              </a:rPr>
              <a:t>is meant the way the teachers and students</a:t>
            </a:r>
            <a:r>
              <a:rPr lang="en-IE" sz="2200" b="1" dirty="0">
                <a:latin typeface="Georgia" pitchFamily="18" charset="0"/>
              </a:rPr>
              <a:t> feel </a:t>
            </a:r>
            <a:r>
              <a:rPr lang="en-IE" sz="2200" dirty="0">
                <a:latin typeface="Georgia" pitchFamily="18" charset="0"/>
              </a:rPr>
              <a:t>as they teach and learn</a:t>
            </a:r>
          </a:p>
          <a:p>
            <a:pPr>
              <a:lnSpc>
                <a:spcPct val="160000"/>
              </a:lnSpc>
            </a:pPr>
            <a:r>
              <a:rPr lang="en-IE" sz="2200" dirty="0">
                <a:latin typeface="Georgia" pitchFamily="18" charset="0"/>
              </a:rPr>
              <a:t>By </a:t>
            </a:r>
            <a:r>
              <a:rPr lang="en-IE" sz="2200" b="1" dirty="0">
                <a:latin typeface="Georgia" pitchFamily="18" charset="0"/>
              </a:rPr>
              <a:t>spiritual</a:t>
            </a:r>
            <a:r>
              <a:rPr lang="en-IE" sz="2200" dirty="0">
                <a:latin typeface="Georgia" pitchFamily="18" charset="0"/>
              </a:rPr>
              <a:t> is meant the way one answers the </a:t>
            </a:r>
            <a:r>
              <a:rPr lang="en-IE" sz="2200" b="1" dirty="0">
                <a:latin typeface="Georgia" pitchFamily="18" charset="0"/>
              </a:rPr>
              <a:t>hearts longings</a:t>
            </a:r>
            <a:r>
              <a:rPr lang="en-IE" sz="2200" dirty="0">
                <a:latin typeface="Georgia" pitchFamily="18" charset="0"/>
              </a:rPr>
              <a:t> to be connected with the largeness of life – a longing that animates love and work, especially the work of teaching.</a:t>
            </a:r>
          </a:p>
          <a:p>
            <a:endParaRPr lang="en-IE"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2" name="Rectangle 11"/>
          <p:cNvSpPr/>
          <p:nvPr/>
        </p:nvSpPr>
        <p:spPr>
          <a:xfrm rot="16200000">
            <a:off x="1669368" y="-1669368"/>
            <a:ext cx="5805264" cy="9144000"/>
          </a:xfrm>
          <a:prstGeom prst="rect">
            <a:avLst/>
          </a:prstGeom>
          <a:solidFill>
            <a:srgbClr val="2B87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3" name="Rectangle 12"/>
          <p:cNvSpPr/>
          <p:nvPr/>
        </p:nvSpPr>
        <p:spPr>
          <a:xfrm rot="5400000">
            <a:off x="4463988" y="1629308"/>
            <a:ext cx="216024" cy="9144000"/>
          </a:xfrm>
          <a:prstGeom prst="rect">
            <a:avLst/>
          </a:prstGeom>
          <a:solidFill>
            <a:srgbClr val="F0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4" name="Rectangle 13"/>
          <p:cNvSpPr/>
          <p:nvPr/>
        </p:nvSpPr>
        <p:spPr>
          <a:xfrm rot="5400000">
            <a:off x="4391980" y="1989348"/>
            <a:ext cx="360040" cy="9144000"/>
          </a:xfrm>
          <a:prstGeom prst="rect">
            <a:avLst/>
          </a:prstGeom>
          <a:solidFill>
            <a:srgbClr val="F0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 name="Content Placeholder 5"/>
          <p:cNvSpPr>
            <a:spLocks noGrp="1"/>
          </p:cNvSpPr>
          <p:nvPr>
            <p:ph sz="half" idx="1"/>
          </p:nvPr>
        </p:nvSpPr>
        <p:spPr>
          <a:xfrm>
            <a:off x="4427984" y="2420888"/>
            <a:ext cx="4038600" cy="2620888"/>
          </a:xfrm>
        </p:spPr>
        <p:txBody>
          <a:bodyPr>
            <a:normAutofit fontScale="32500" lnSpcReduction="20000"/>
          </a:bodyPr>
          <a:lstStyle/>
          <a:p>
            <a:pPr>
              <a:lnSpc>
                <a:spcPct val="170000"/>
              </a:lnSpc>
              <a:buNone/>
            </a:pPr>
            <a:r>
              <a:rPr lang="en-IE" sz="4300" dirty="0" smtClean="0">
                <a:solidFill>
                  <a:schemeClr val="bg1"/>
                </a:solidFill>
                <a:latin typeface="Georgia" pitchFamily="18" charset="0"/>
              </a:rPr>
              <a:t>Developing  </a:t>
            </a:r>
            <a:r>
              <a:rPr lang="en-IE" sz="4300" dirty="0" err="1" smtClean="0">
                <a:solidFill>
                  <a:schemeClr val="bg1"/>
                </a:solidFill>
                <a:latin typeface="Georgia" pitchFamily="18" charset="0"/>
              </a:rPr>
              <a:t>programmess</a:t>
            </a:r>
            <a:r>
              <a:rPr lang="en-IE" sz="4300" dirty="0" smtClean="0">
                <a:solidFill>
                  <a:schemeClr val="bg1"/>
                </a:solidFill>
                <a:latin typeface="Georgia" pitchFamily="18" charset="0"/>
              </a:rPr>
              <a:t>,  strategies, resources and formation experiences to ensure that the Mercy charism is alive, evident and inspiring the lives, work and decisions of Mercy leaders and staff </a:t>
            </a:r>
            <a:r>
              <a:rPr lang="en-IE" sz="4300" dirty="0" err="1" smtClean="0">
                <a:solidFill>
                  <a:schemeClr val="bg1"/>
                </a:solidFill>
                <a:latin typeface="Georgia" pitchFamily="18" charset="0"/>
              </a:rPr>
              <a:t>i</a:t>
            </a:r>
            <a:endParaRPr lang="en-IE" sz="4300" dirty="0" smtClean="0">
              <a:solidFill>
                <a:schemeClr val="bg1"/>
              </a:solidFill>
              <a:latin typeface="Georgia" pitchFamily="18" charset="0"/>
            </a:endParaRPr>
          </a:p>
          <a:p>
            <a:pPr>
              <a:lnSpc>
                <a:spcPct val="170000"/>
              </a:lnSpc>
              <a:buNone/>
            </a:pPr>
            <a:r>
              <a:rPr lang="en-IE" sz="4300" dirty="0" smtClean="0">
                <a:solidFill>
                  <a:schemeClr val="bg1"/>
                </a:solidFill>
              </a:rPr>
              <a:t>.</a:t>
            </a:r>
          </a:p>
          <a:p>
            <a:pPr>
              <a:lnSpc>
                <a:spcPct val="110000"/>
              </a:lnSpc>
              <a:buNone/>
            </a:pPr>
            <a:endParaRPr lang="en-IE" sz="4300" dirty="0">
              <a:solidFill>
                <a:schemeClr val="bg1"/>
              </a:solidFill>
            </a:endParaRPr>
          </a:p>
        </p:txBody>
      </p:sp>
      <p:sp>
        <p:nvSpPr>
          <p:cNvPr id="10" name="Title 4"/>
          <p:cNvSpPr>
            <a:spLocks noGrp="1"/>
          </p:cNvSpPr>
          <p:nvPr>
            <p:ph type="title"/>
          </p:nvPr>
        </p:nvSpPr>
        <p:spPr>
          <a:xfrm>
            <a:off x="0" y="154732"/>
            <a:ext cx="9144000" cy="681980"/>
          </a:xfrm>
        </p:spPr>
        <p:txBody>
          <a:bodyPr>
            <a:noAutofit/>
          </a:bodyPr>
          <a:lstStyle/>
          <a:p>
            <a:r>
              <a:rPr lang="en-IE" sz="2800" dirty="0" smtClean="0">
                <a:solidFill>
                  <a:schemeClr val="bg1"/>
                </a:solidFill>
                <a:latin typeface="Georgia" pitchFamily="18" charset="0"/>
              </a:rPr>
              <a:t>Becoming reflective practitioners in the Mercy tradition</a:t>
            </a:r>
            <a:endParaRPr lang="en-IE" sz="2800" dirty="0">
              <a:solidFill>
                <a:schemeClr val="bg1"/>
              </a:solidFill>
              <a:latin typeface="Georgia" pitchFamily="18" charset="0"/>
            </a:endParaRPr>
          </a:p>
        </p:txBody>
      </p:sp>
      <p:pic>
        <p:nvPicPr>
          <p:cNvPr id="1026" name="Picture 2"/>
          <p:cNvPicPr>
            <a:picLocks noChangeAspect="1" noChangeArrowheads="1"/>
          </p:cNvPicPr>
          <p:nvPr/>
        </p:nvPicPr>
        <p:blipFill>
          <a:blip r:embed="rId2" cstate="print"/>
          <a:srcRect/>
          <a:stretch>
            <a:fillRect/>
          </a:stretch>
        </p:blipFill>
        <p:spPr bwMode="auto">
          <a:xfrm>
            <a:off x="395536" y="1988840"/>
            <a:ext cx="3686175" cy="2638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1" name="Rectangle 10"/>
          <p:cNvSpPr/>
          <p:nvPr/>
        </p:nvSpPr>
        <p:spPr>
          <a:xfrm rot="5400000">
            <a:off x="4504240" y="2137736"/>
            <a:ext cx="135520" cy="9143999"/>
          </a:xfrm>
          <a:prstGeom prst="rect">
            <a:avLst/>
          </a:prstGeom>
          <a:solidFill>
            <a:srgbClr val="AAE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2" name="Rectangle 11"/>
          <p:cNvSpPr/>
          <p:nvPr/>
        </p:nvSpPr>
        <p:spPr>
          <a:xfrm rot="10800000">
            <a:off x="-1588" y="6776467"/>
            <a:ext cx="9144000" cy="81533"/>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3" name="Rectangle 12"/>
          <p:cNvSpPr/>
          <p:nvPr/>
        </p:nvSpPr>
        <p:spPr>
          <a:xfrm rot="5400000">
            <a:off x="4436096" y="-4436096"/>
            <a:ext cx="271807" cy="9143999"/>
          </a:xfrm>
          <a:prstGeom prst="rect">
            <a:avLst/>
          </a:prstGeom>
          <a:solidFill>
            <a:srgbClr val="00A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5" name="Title 4"/>
          <p:cNvSpPr>
            <a:spLocks noGrp="1"/>
          </p:cNvSpPr>
          <p:nvPr>
            <p:ph type="title"/>
          </p:nvPr>
        </p:nvSpPr>
        <p:spPr>
          <a:xfrm>
            <a:off x="0" y="226740"/>
            <a:ext cx="9144000" cy="681980"/>
          </a:xfrm>
        </p:spPr>
        <p:txBody>
          <a:bodyPr>
            <a:noAutofit/>
          </a:bodyPr>
          <a:lstStyle/>
          <a:p>
            <a:r>
              <a:rPr lang="en-IE" sz="2800" dirty="0" smtClean="0">
                <a:latin typeface="Georgia" pitchFamily="18" charset="0"/>
              </a:rPr>
              <a:t>Becoming reflective practitioners in the Mercy tradition</a:t>
            </a:r>
            <a:endParaRPr lang="en-IE" sz="2800" dirty="0">
              <a:latin typeface="Georgia" pitchFamily="18" charset="0"/>
            </a:endParaRPr>
          </a:p>
        </p:txBody>
      </p:sp>
      <p:sp>
        <p:nvSpPr>
          <p:cNvPr id="7" name="Content Placeholder 6"/>
          <p:cNvSpPr>
            <a:spLocks noGrp="1"/>
          </p:cNvSpPr>
          <p:nvPr>
            <p:ph sz="half" idx="2"/>
          </p:nvPr>
        </p:nvSpPr>
        <p:spPr>
          <a:xfrm>
            <a:off x="467544" y="1052736"/>
            <a:ext cx="8219256" cy="5472608"/>
          </a:xfrm>
        </p:spPr>
        <p:txBody>
          <a:bodyPr>
            <a:noAutofit/>
          </a:bodyPr>
          <a:lstStyle/>
          <a:p>
            <a:pPr>
              <a:lnSpc>
                <a:spcPct val="150000"/>
              </a:lnSpc>
            </a:pPr>
            <a:endParaRPr lang="en-IE" sz="1500" dirty="0" smtClean="0">
              <a:latin typeface="Georgia" pitchFamily="18" charset="0"/>
            </a:endParaRPr>
          </a:p>
          <a:p>
            <a:pPr>
              <a:lnSpc>
                <a:spcPct val="150000"/>
              </a:lnSpc>
            </a:pPr>
            <a:r>
              <a:rPr lang="en-IE" sz="1500" dirty="0" smtClean="0">
                <a:latin typeface="Georgia" pitchFamily="18" charset="0"/>
              </a:rPr>
              <a:t>Programmes which explores the life and mission of Catherine McAuley, local founding stories and fostering and developing Mercy in the workplace</a:t>
            </a:r>
          </a:p>
          <a:p>
            <a:pPr>
              <a:lnSpc>
                <a:spcPct val="150000"/>
              </a:lnSpc>
            </a:pPr>
            <a:endParaRPr lang="en-IE" sz="1500" dirty="0" smtClean="0">
              <a:latin typeface="Georgia" pitchFamily="18" charset="0"/>
            </a:endParaRPr>
          </a:p>
          <a:p>
            <a:pPr>
              <a:lnSpc>
                <a:spcPct val="150000"/>
              </a:lnSpc>
            </a:pPr>
            <a:r>
              <a:rPr lang="en-IE" sz="1500" dirty="0" smtClean="0">
                <a:latin typeface="Georgia" pitchFamily="18" charset="0"/>
              </a:rPr>
              <a:t>Mercy Leadership Programme &amp; Pilgrimage to Mercy International Centre</a:t>
            </a:r>
          </a:p>
          <a:p>
            <a:pPr>
              <a:lnSpc>
                <a:spcPct val="150000"/>
              </a:lnSpc>
            </a:pPr>
            <a:endParaRPr lang="en-IE" sz="1500" dirty="0" smtClean="0">
              <a:latin typeface="Georgia" pitchFamily="18" charset="0"/>
            </a:endParaRPr>
          </a:p>
          <a:p>
            <a:pPr>
              <a:lnSpc>
                <a:spcPct val="150000"/>
              </a:lnSpc>
            </a:pPr>
            <a:r>
              <a:rPr lang="en-IE" sz="1500" dirty="0" smtClean="0">
                <a:latin typeface="Georgia" pitchFamily="18" charset="0"/>
              </a:rPr>
              <a:t>Core Values Resource - </a:t>
            </a:r>
          </a:p>
          <a:p>
            <a:pPr>
              <a:lnSpc>
                <a:spcPct val="150000"/>
              </a:lnSpc>
              <a:buNone/>
            </a:pPr>
            <a:r>
              <a:rPr lang="en-IE" sz="1500" dirty="0" smtClean="0">
                <a:latin typeface="Georgia" pitchFamily="18" charset="0"/>
              </a:rPr>
              <a:t>       Recently prepared in conjunction with Sr. Veronica Lawson </a:t>
            </a:r>
          </a:p>
          <a:p>
            <a:pPr>
              <a:lnSpc>
                <a:spcPct val="150000"/>
              </a:lnSpc>
              <a:buNone/>
            </a:pPr>
            <a:endParaRPr lang="en-IE" sz="1500" dirty="0" smtClean="0">
              <a:latin typeface="Georgia" pitchFamily="18" charset="0"/>
            </a:endParaRPr>
          </a:p>
          <a:p>
            <a:pPr>
              <a:lnSpc>
                <a:spcPct val="150000"/>
              </a:lnSpc>
            </a:pPr>
            <a:r>
              <a:rPr lang="en-IE" sz="1500" dirty="0" smtClean="0">
                <a:latin typeface="Georgia" pitchFamily="18" charset="0"/>
              </a:rPr>
              <a:t> Series of questions prepared by experienced Faith and RE leaders in Mercy colleges</a:t>
            </a:r>
          </a:p>
          <a:p>
            <a:pPr>
              <a:lnSpc>
                <a:spcPct val="150000"/>
              </a:lnSpc>
            </a:pPr>
            <a:endParaRPr lang="en-IE" sz="1500" dirty="0" smtClean="0">
              <a:latin typeface="Georgia" pitchFamily="18" charset="0"/>
            </a:endParaRPr>
          </a:p>
          <a:p>
            <a:endParaRPr lang="en-IE" sz="1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7" name="Rectangle 6"/>
          <p:cNvSpPr/>
          <p:nvPr/>
        </p:nvSpPr>
        <p:spPr>
          <a:xfrm rot="16200000">
            <a:off x="4153644" y="1867644"/>
            <a:ext cx="836712" cy="9144000"/>
          </a:xfrm>
          <a:prstGeom prst="rect">
            <a:avLst/>
          </a:prstGeom>
          <a:solidFill>
            <a:srgbClr val="3EC9A7"/>
          </a:solidFill>
          <a:ln>
            <a:solidFill>
              <a:srgbClr val="96DA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 name="Title 1"/>
          <p:cNvSpPr>
            <a:spLocks noGrp="1"/>
          </p:cNvSpPr>
          <p:nvPr>
            <p:ph type="title"/>
          </p:nvPr>
        </p:nvSpPr>
        <p:spPr>
          <a:xfrm>
            <a:off x="0" y="274638"/>
            <a:ext cx="9144000" cy="706090"/>
          </a:xfrm>
        </p:spPr>
        <p:txBody>
          <a:bodyPr anchor="t">
            <a:noAutofit/>
          </a:bodyPr>
          <a:lstStyle/>
          <a:p>
            <a:r>
              <a:rPr lang="en-IE" sz="3000" dirty="0">
                <a:latin typeface="Georgia" pitchFamily="18" charset="0"/>
              </a:rPr>
              <a:t> </a:t>
            </a:r>
            <a:r>
              <a:rPr lang="en-IE" sz="3000" dirty="0" smtClean="0">
                <a:latin typeface="Georgia" pitchFamily="18" charset="0"/>
              </a:rPr>
              <a:t>Mercy </a:t>
            </a:r>
            <a:r>
              <a:rPr lang="en-IE" sz="3000" dirty="0">
                <a:latin typeface="Georgia" pitchFamily="18" charset="0"/>
              </a:rPr>
              <a:t>Education in the context of the </a:t>
            </a:r>
            <a:r>
              <a:rPr lang="en-IE" sz="3000" dirty="0" smtClean="0">
                <a:latin typeface="Georgia" pitchFamily="18" charset="0"/>
              </a:rPr>
              <a:t>Mercy World</a:t>
            </a:r>
            <a:r>
              <a:rPr lang="en-IE" sz="3000" dirty="0">
                <a:latin typeface="Georgia" pitchFamily="18" charset="0"/>
              </a:rPr>
              <a:t/>
            </a:r>
            <a:br>
              <a:rPr lang="en-IE" sz="3000" dirty="0">
                <a:latin typeface="Georgia" pitchFamily="18" charset="0"/>
              </a:rPr>
            </a:br>
            <a:endParaRPr lang="en-IE" sz="3000" dirty="0">
              <a:latin typeface="Georgia" pitchFamily="18" charset="0"/>
            </a:endParaRPr>
          </a:p>
        </p:txBody>
      </p:sp>
      <p:pic>
        <p:nvPicPr>
          <p:cNvPr id="10242" name="Picture 2"/>
          <p:cNvPicPr>
            <a:picLocks noGrp="1" noChangeAspect="1" noChangeArrowheads="1"/>
          </p:cNvPicPr>
          <p:nvPr>
            <p:ph sz="half" idx="1"/>
          </p:nvPr>
        </p:nvPicPr>
        <p:blipFill>
          <a:blip r:embed="rId2" cstate="print"/>
          <a:srcRect/>
          <a:stretch>
            <a:fillRect/>
          </a:stretch>
        </p:blipFill>
        <p:spPr bwMode="auto">
          <a:xfrm>
            <a:off x="631037" y="2056706"/>
            <a:ext cx="2122080" cy="3244502"/>
          </a:xfrm>
          <a:prstGeom prst="rect">
            <a:avLst/>
          </a:prstGeom>
          <a:noFill/>
          <a:ln w="9525">
            <a:solidFill>
              <a:srgbClr val="00A290"/>
            </a:solidFill>
            <a:miter lim="800000"/>
            <a:headEnd/>
            <a:tailEnd/>
          </a:ln>
        </p:spPr>
      </p:pic>
      <p:sp>
        <p:nvSpPr>
          <p:cNvPr id="6" name="TextBox 5"/>
          <p:cNvSpPr txBox="1"/>
          <p:nvPr/>
        </p:nvSpPr>
        <p:spPr>
          <a:xfrm>
            <a:off x="3491880" y="1268760"/>
            <a:ext cx="5472608" cy="4662815"/>
          </a:xfrm>
          <a:prstGeom prst="rect">
            <a:avLst/>
          </a:prstGeom>
          <a:noFill/>
        </p:spPr>
        <p:txBody>
          <a:bodyPr wrap="square" rtlCol="0">
            <a:spAutoFit/>
          </a:bodyPr>
          <a:lstStyle/>
          <a:p>
            <a:pPr>
              <a:lnSpc>
                <a:spcPct val="150000"/>
              </a:lnSpc>
            </a:pPr>
            <a:r>
              <a:rPr lang="en-IE" dirty="0" smtClean="0">
                <a:latin typeface="Georgia" pitchFamily="18" charset="0"/>
              </a:rPr>
              <a:t>‘Whatever and wherever our ministry is, we are part of one Mercy mission, part of the ongoing mission of the compassionate Jesus.’</a:t>
            </a:r>
            <a:br>
              <a:rPr lang="en-IE" dirty="0" smtClean="0">
                <a:latin typeface="Georgia" pitchFamily="18" charset="0"/>
              </a:rPr>
            </a:br>
            <a:endParaRPr lang="en-IE" dirty="0" smtClean="0">
              <a:latin typeface="Georgia" pitchFamily="18" charset="0"/>
            </a:endParaRPr>
          </a:p>
          <a:p>
            <a:pPr>
              <a:lnSpc>
                <a:spcPct val="150000"/>
              </a:lnSpc>
            </a:pPr>
            <a:r>
              <a:rPr lang="en-IE" dirty="0" smtClean="0">
                <a:latin typeface="Georgia" pitchFamily="18" charset="0"/>
              </a:rPr>
              <a:t>While each local school has its own particular culture and traditions, something of which Catherine McAuley was acutely aware and which she affirmed, our collective embrace of Mercy values enables us to contribute to building a better world on a scale which Catherine may never have imagined.</a:t>
            </a:r>
          </a:p>
        </p:txBody>
      </p:sp>
      <p:sp>
        <p:nvSpPr>
          <p:cNvPr id="8" name="TextBox 7"/>
          <p:cNvSpPr txBox="1"/>
          <p:nvPr/>
        </p:nvSpPr>
        <p:spPr>
          <a:xfrm>
            <a:off x="683568" y="5445224"/>
            <a:ext cx="2088232" cy="307777"/>
          </a:xfrm>
          <a:prstGeom prst="rect">
            <a:avLst/>
          </a:prstGeom>
          <a:noFill/>
        </p:spPr>
        <p:txBody>
          <a:bodyPr wrap="square" rtlCol="0">
            <a:spAutoFit/>
          </a:bodyPr>
          <a:lstStyle/>
          <a:p>
            <a:r>
              <a:rPr lang="en-IE" sz="1400" dirty="0" smtClean="0">
                <a:latin typeface="Georgia" pitchFamily="18" charset="0"/>
              </a:rPr>
              <a:t>Annette Schneider rsm</a:t>
            </a:r>
            <a:endParaRPr lang="en-IE"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00A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16200000">
            <a:off x="1345332" y="-940668"/>
            <a:ext cx="6453336" cy="9144000"/>
          </a:xfrm>
          <a:prstGeom prst="rect">
            <a:avLst/>
          </a:prstGeom>
          <a:solidFill>
            <a:srgbClr val="AAE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7" name="Rectangle 6"/>
          <p:cNvSpPr/>
          <p:nvPr/>
        </p:nvSpPr>
        <p:spPr>
          <a:xfrm>
            <a:off x="0" y="0"/>
            <a:ext cx="9144000" cy="116632"/>
          </a:xfrm>
          <a:prstGeom prst="rect">
            <a:avLst/>
          </a:prstGeom>
          <a:solidFill>
            <a:srgbClr val="F0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itle 4"/>
          <p:cNvSpPr>
            <a:spLocks noGrp="1"/>
          </p:cNvSpPr>
          <p:nvPr>
            <p:ph type="title"/>
          </p:nvPr>
        </p:nvSpPr>
        <p:spPr>
          <a:xfrm>
            <a:off x="457200" y="459085"/>
            <a:ext cx="8229600" cy="737667"/>
          </a:xfrm>
        </p:spPr>
        <p:txBody>
          <a:bodyPr>
            <a:normAutofit/>
          </a:bodyPr>
          <a:lstStyle/>
          <a:p>
            <a:r>
              <a:rPr lang="en-IE" sz="4000" dirty="0" smtClean="0">
                <a:latin typeface="Georgia" pitchFamily="18" charset="0"/>
              </a:rPr>
              <a:t>Mercy World </a:t>
            </a:r>
            <a:endParaRPr lang="en-IE" sz="4000" dirty="0">
              <a:latin typeface="Georgia" pitchFamily="18" charset="0"/>
            </a:endParaRPr>
          </a:p>
        </p:txBody>
      </p:sp>
      <p:pic>
        <p:nvPicPr>
          <p:cNvPr id="18434" name="Picture 2"/>
          <p:cNvPicPr>
            <a:picLocks noChangeAspect="1" noChangeArrowheads="1"/>
          </p:cNvPicPr>
          <p:nvPr/>
        </p:nvPicPr>
        <p:blipFill>
          <a:blip r:embed="rId2" cstate="print"/>
          <a:srcRect l="17290" r="17127"/>
          <a:stretch>
            <a:fillRect/>
          </a:stretch>
        </p:blipFill>
        <p:spPr bwMode="auto">
          <a:xfrm>
            <a:off x="611560" y="1539205"/>
            <a:ext cx="7920880" cy="4410075"/>
          </a:xfrm>
          <a:prstGeom prst="rect">
            <a:avLst/>
          </a:prstGeom>
          <a:noFill/>
          <a:ln w="9525">
            <a:solidFill>
              <a:srgbClr val="00A290"/>
            </a:solid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2E8C4"/>
          </a:solidFill>
          <a:ln w="76200" cmpd="sng">
            <a:solidFill>
              <a:srgbClr val="65C0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p:nvPr>
        </p:nvSpPr>
        <p:spPr>
          <a:xfrm>
            <a:off x="457200" y="188640"/>
            <a:ext cx="8229600" cy="634082"/>
          </a:xfrm>
        </p:spPr>
        <p:txBody>
          <a:bodyPr anchor="t">
            <a:normAutofit/>
          </a:bodyPr>
          <a:lstStyle/>
          <a:p>
            <a:r>
              <a:rPr lang="en-IE" sz="3500" dirty="0" smtClean="0">
                <a:latin typeface="Georgia" pitchFamily="18" charset="0"/>
              </a:rPr>
              <a:t>Membership of Mercy Global Family</a:t>
            </a:r>
            <a:endParaRPr lang="en-IE" sz="3500" dirty="0">
              <a:latin typeface="Georgia" pitchFamily="18" charset="0"/>
            </a:endParaRPr>
          </a:p>
        </p:txBody>
      </p:sp>
      <p:pic>
        <p:nvPicPr>
          <p:cNvPr id="12290" name="Picture 2"/>
          <p:cNvPicPr>
            <a:picLocks noGrp="1" noChangeAspect="1" noChangeArrowheads="1"/>
          </p:cNvPicPr>
          <p:nvPr>
            <p:ph idx="1"/>
          </p:nvPr>
        </p:nvPicPr>
        <p:blipFill>
          <a:blip r:embed="rId2" cstate="print"/>
          <a:srcRect/>
          <a:stretch>
            <a:fillRect/>
          </a:stretch>
        </p:blipFill>
        <p:spPr bwMode="auto">
          <a:xfrm>
            <a:off x="556317" y="1600200"/>
            <a:ext cx="8031366" cy="4525963"/>
          </a:xfrm>
          <a:prstGeom prst="rect">
            <a:avLst/>
          </a:prstGeom>
          <a:noFill/>
          <a:ln w="9525">
            <a:solidFill>
              <a:srgbClr val="00A290"/>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5400000">
            <a:off x="4463989" y="2133365"/>
            <a:ext cx="216024" cy="9144000"/>
          </a:xfrm>
          <a:prstGeom prst="rect">
            <a:avLst/>
          </a:prstGeom>
          <a:solidFill>
            <a:srgbClr val="F6E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7" name="Rectangle 6"/>
          <p:cNvSpPr/>
          <p:nvPr/>
        </p:nvSpPr>
        <p:spPr>
          <a:xfrm rot="5400000">
            <a:off x="4535996" y="2277379"/>
            <a:ext cx="72008" cy="9144000"/>
          </a:xfrm>
          <a:prstGeom prst="rect">
            <a:avLst/>
          </a:prstGeom>
          <a:solidFill>
            <a:srgbClr val="F0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8" name="Rectangle 7"/>
          <p:cNvSpPr/>
          <p:nvPr/>
        </p:nvSpPr>
        <p:spPr>
          <a:xfrm rot="5400000">
            <a:off x="4535997" y="1989348"/>
            <a:ext cx="72007" cy="9144000"/>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1" name="Title 10"/>
          <p:cNvSpPr>
            <a:spLocks noGrp="1"/>
          </p:cNvSpPr>
          <p:nvPr>
            <p:ph type="title"/>
          </p:nvPr>
        </p:nvSpPr>
        <p:spPr>
          <a:xfrm>
            <a:off x="457200" y="44624"/>
            <a:ext cx="8229600" cy="1143000"/>
          </a:xfrm>
        </p:spPr>
        <p:txBody>
          <a:bodyPr>
            <a:normAutofit fontScale="90000"/>
          </a:bodyPr>
          <a:lstStyle/>
          <a:p>
            <a:r>
              <a:rPr lang="en-IE" dirty="0" smtClean="0">
                <a:latin typeface="Georgia" pitchFamily="18" charset="0"/>
              </a:rPr>
              <a:t>Goals of MIA</a:t>
            </a:r>
            <a:br>
              <a:rPr lang="en-IE" dirty="0" smtClean="0">
                <a:latin typeface="Georgia" pitchFamily="18" charset="0"/>
              </a:rPr>
            </a:br>
            <a:r>
              <a:rPr lang="en-IE" sz="3100" dirty="0" smtClean="0">
                <a:latin typeface="Georgia" pitchFamily="18" charset="0"/>
              </a:rPr>
              <a:t>Formation in the </a:t>
            </a:r>
            <a:r>
              <a:rPr lang="en-IE" sz="3100" dirty="0" err="1" smtClean="0">
                <a:latin typeface="Georgia" pitchFamily="18" charset="0"/>
              </a:rPr>
              <a:t>Charism</a:t>
            </a:r>
            <a:r>
              <a:rPr lang="en-IE" sz="3100" dirty="0" smtClean="0">
                <a:latin typeface="Georgia" pitchFamily="18" charset="0"/>
              </a:rPr>
              <a:t> of Mercy</a:t>
            </a:r>
            <a:endParaRPr lang="en-IE" sz="3100" dirty="0">
              <a:latin typeface="Georgia" pitchFamily="18" charset="0"/>
            </a:endParaRPr>
          </a:p>
        </p:txBody>
      </p:sp>
      <p:sp>
        <p:nvSpPr>
          <p:cNvPr id="12" name="Rectangle 11"/>
          <p:cNvSpPr/>
          <p:nvPr/>
        </p:nvSpPr>
        <p:spPr>
          <a:xfrm>
            <a:off x="429444" y="1268760"/>
            <a:ext cx="8280920" cy="1155509"/>
          </a:xfrm>
          <a:prstGeom prst="rect">
            <a:avLst/>
          </a:prstGeom>
        </p:spPr>
        <p:txBody>
          <a:bodyPr wrap="square">
            <a:spAutoFit/>
          </a:bodyPr>
          <a:lstStyle/>
          <a:p>
            <a:pPr algn="ctr">
              <a:lnSpc>
                <a:spcPct val="150000"/>
              </a:lnSpc>
            </a:pPr>
            <a:r>
              <a:rPr lang="en-IE" sz="1600" dirty="0">
                <a:latin typeface="Georgia" pitchFamily="18" charset="0"/>
              </a:rPr>
              <a:t>T</a:t>
            </a:r>
            <a:r>
              <a:rPr lang="en-IE" sz="1600" dirty="0" smtClean="0">
                <a:latin typeface="Georgia" pitchFamily="18" charset="0"/>
              </a:rPr>
              <a:t>o </a:t>
            </a:r>
            <a:r>
              <a:rPr lang="en-IE" sz="1600" dirty="0">
                <a:latin typeface="Georgia" pitchFamily="18" charset="0"/>
              </a:rPr>
              <a:t>stimulate and inspire Sisters of Mercy, </a:t>
            </a:r>
            <a:r>
              <a:rPr lang="en-IE" sz="1600" dirty="0" smtClean="0">
                <a:latin typeface="Georgia" pitchFamily="18" charset="0"/>
              </a:rPr>
              <a:t>their associates </a:t>
            </a:r>
            <a:r>
              <a:rPr lang="en-IE" sz="1600" dirty="0">
                <a:latin typeface="Georgia" pitchFamily="18" charset="0"/>
              </a:rPr>
              <a:t>and colleagues in ministry, to continue the work of Catherine McAuley, Foundress of the Sisters of Mercy in ways which are creative and appropriate to the needs of the world for the time </a:t>
            </a:r>
            <a:r>
              <a:rPr lang="en-IE" sz="1600" dirty="0" smtClean="0">
                <a:latin typeface="Georgia" pitchFamily="18" charset="0"/>
              </a:rPr>
              <a:t>being.</a:t>
            </a:r>
            <a:endParaRPr lang="en-IE" sz="1600" dirty="0">
              <a:latin typeface="Georgia" pitchFamily="18" charset="0"/>
            </a:endParaRPr>
          </a:p>
        </p:txBody>
      </p:sp>
      <p:pic>
        <p:nvPicPr>
          <p:cNvPr id="2050" name="Picture 2"/>
          <p:cNvPicPr>
            <a:picLocks noGrp="1" noChangeAspect="1" noChangeArrowheads="1"/>
          </p:cNvPicPr>
          <p:nvPr>
            <p:ph idx="1"/>
          </p:nvPr>
        </p:nvPicPr>
        <p:blipFill>
          <a:blip r:embed="rId3" cstate="print"/>
          <a:srcRect/>
          <a:stretch>
            <a:fillRect/>
          </a:stretch>
        </p:blipFill>
        <p:spPr bwMode="auto">
          <a:xfrm>
            <a:off x="1739953" y="2705893"/>
            <a:ext cx="5496343" cy="36293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2E8C4"/>
          </a:solidFill>
          <a:ln>
            <a:solidFill>
              <a:srgbClr val="2B87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Box 5"/>
          <p:cNvSpPr txBox="1"/>
          <p:nvPr/>
        </p:nvSpPr>
        <p:spPr>
          <a:xfrm>
            <a:off x="734368" y="334868"/>
            <a:ext cx="7848872" cy="6262484"/>
          </a:xfrm>
          <a:prstGeom prst="rect">
            <a:avLst/>
          </a:prstGeom>
          <a:noFill/>
          <a:ln>
            <a:noFill/>
          </a:ln>
        </p:spPr>
        <p:txBody>
          <a:bodyPr wrap="square" rtlCol="0" anchor="ctr">
            <a:spAutoFit/>
          </a:bodyPr>
          <a:lstStyle/>
          <a:p>
            <a:pPr>
              <a:lnSpc>
                <a:spcPct val="150000"/>
              </a:lnSpc>
            </a:pPr>
            <a:r>
              <a:rPr lang="en-IE" sz="1500" dirty="0" smtClean="0">
                <a:solidFill>
                  <a:srgbClr val="4B4B4B"/>
                </a:solidFill>
                <a:latin typeface="Georgia" pitchFamily="18" charset="0"/>
              </a:rPr>
              <a:t>“The intensive immersion in the life and vision of Catherine McAuley, I will not soon </a:t>
            </a:r>
          </a:p>
          <a:p>
            <a:pPr>
              <a:lnSpc>
                <a:spcPct val="150000"/>
              </a:lnSpc>
            </a:pPr>
            <a:r>
              <a:rPr lang="en-IE" sz="1500" dirty="0" smtClean="0">
                <a:solidFill>
                  <a:srgbClr val="4B4B4B"/>
                </a:solidFill>
                <a:latin typeface="Georgia" pitchFamily="18" charset="0"/>
              </a:rPr>
              <a:t>forget.”</a:t>
            </a:r>
            <a:br>
              <a:rPr lang="en-IE" sz="1500" dirty="0" smtClean="0">
                <a:solidFill>
                  <a:srgbClr val="4B4B4B"/>
                </a:solidFill>
                <a:latin typeface="Georgia" pitchFamily="18" charset="0"/>
              </a:rPr>
            </a:br>
            <a:r>
              <a:rPr lang="en-IE" sz="1500" dirty="0" smtClean="0">
                <a:solidFill>
                  <a:srgbClr val="4B4B4B"/>
                </a:solidFill>
                <a:latin typeface="Georgia" pitchFamily="18" charset="0"/>
              </a:rPr>
              <a:t>- Michael</a:t>
            </a:r>
          </a:p>
          <a:p>
            <a:pPr>
              <a:lnSpc>
                <a:spcPct val="150000"/>
              </a:lnSpc>
            </a:pPr>
            <a:endParaRPr lang="en-IE" sz="1500" dirty="0" smtClean="0">
              <a:solidFill>
                <a:srgbClr val="4B4B4B"/>
              </a:solidFill>
              <a:latin typeface="Georgia" pitchFamily="18" charset="0"/>
            </a:endParaRPr>
          </a:p>
          <a:p>
            <a:pPr>
              <a:lnSpc>
                <a:spcPct val="150000"/>
              </a:lnSpc>
            </a:pPr>
            <a:r>
              <a:rPr lang="en-IE" sz="1500" dirty="0" smtClean="0">
                <a:solidFill>
                  <a:srgbClr val="4B4B4B"/>
                </a:solidFill>
                <a:latin typeface="Georgia" pitchFamily="18" charset="0"/>
              </a:rPr>
              <a:t>“We learn who we are indeed , we continue to create who we are by the stories we tell. On this pilgrimage, we had the opportunity to explore the founding stories and to reflect on how we are called to play our part in leading our work places to become authentic expressions of Mercy in the contemporary world .”</a:t>
            </a:r>
            <a:br>
              <a:rPr lang="en-IE" sz="1500" dirty="0" smtClean="0">
                <a:solidFill>
                  <a:srgbClr val="4B4B4B"/>
                </a:solidFill>
                <a:latin typeface="Georgia" pitchFamily="18" charset="0"/>
              </a:rPr>
            </a:br>
            <a:r>
              <a:rPr lang="en-IE" sz="1500" dirty="0" smtClean="0">
                <a:solidFill>
                  <a:srgbClr val="4B4B4B"/>
                </a:solidFill>
                <a:latin typeface="Georgia" pitchFamily="18" charset="0"/>
              </a:rPr>
              <a:t>- </a:t>
            </a:r>
            <a:r>
              <a:rPr lang="en-IE" sz="1500" dirty="0" err="1" smtClean="0">
                <a:solidFill>
                  <a:srgbClr val="4B4B4B"/>
                </a:solidFill>
                <a:latin typeface="Georgia" pitchFamily="18" charset="0"/>
              </a:rPr>
              <a:t>Anila</a:t>
            </a:r>
            <a:endParaRPr lang="en-IE" sz="1500" dirty="0" smtClean="0">
              <a:solidFill>
                <a:srgbClr val="4B4B4B"/>
              </a:solidFill>
              <a:latin typeface="Georgia" pitchFamily="18" charset="0"/>
            </a:endParaRPr>
          </a:p>
          <a:p>
            <a:pPr>
              <a:lnSpc>
                <a:spcPct val="150000"/>
              </a:lnSpc>
            </a:pPr>
            <a:endParaRPr lang="en-IE" sz="1500" dirty="0" smtClean="0">
              <a:solidFill>
                <a:srgbClr val="4B4B4B"/>
              </a:solidFill>
              <a:latin typeface="Georgia" pitchFamily="18" charset="0"/>
            </a:endParaRPr>
          </a:p>
          <a:p>
            <a:pPr>
              <a:lnSpc>
                <a:spcPct val="150000"/>
              </a:lnSpc>
            </a:pPr>
            <a:r>
              <a:rPr lang="en-IE" sz="1500" dirty="0" smtClean="0">
                <a:solidFill>
                  <a:srgbClr val="4B4B4B"/>
                </a:solidFill>
                <a:latin typeface="Georgia" pitchFamily="18" charset="0"/>
              </a:rPr>
              <a:t>“The program has gifted me with renewed vision in my role as a teacher.”</a:t>
            </a:r>
            <a:br>
              <a:rPr lang="en-IE" sz="1500" dirty="0" smtClean="0">
                <a:solidFill>
                  <a:srgbClr val="4B4B4B"/>
                </a:solidFill>
                <a:latin typeface="Georgia" pitchFamily="18" charset="0"/>
              </a:rPr>
            </a:br>
            <a:r>
              <a:rPr lang="en-IE" sz="1500" dirty="0" smtClean="0">
                <a:solidFill>
                  <a:srgbClr val="4B4B4B"/>
                </a:solidFill>
                <a:latin typeface="Georgia" pitchFamily="18" charset="0"/>
              </a:rPr>
              <a:t>– Michelle</a:t>
            </a:r>
          </a:p>
          <a:p>
            <a:pPr>
              <a:lnSpc>
                <a:spcPct val="150000"/>
              </a:lnSpc>
            </a:pPr>
            <a:endParaRPr lang="en-IE" sz="1500" dirty="0" smtClean="0">
              <a:solidFill>
                <a:srgbClr val="4B4B4B"/>
              </a:solidFill>
              <a:latin typeface="Georgia" pitchFamily="18" charset="0"/>
            </a:endParaRPr>
          </a:p>
          <a:p>
            <a:pPr>
              <a:lnSpc>
                <a:spcPct val="150000"/>
              </a:lnSpc>
            </a:pPr>
            <a:r>
              <a:rPr lang="en-IE" sz="1500" dirty="0" smtClean="0">
                <a:solidFill>
                  <a:srgbClr val="4B4B4B"/>
                </a:solidFill>
                <a:latin typeface="Georgia" pitchFamily="18" charset="0"/>
              </a:rPr>
              <a:t>“The experience of the programme gave me such a humbling perspective on the true </a:t>
            </a:r>
          </a:p>
          <a:p>
            <a:pPr>
              <a:lnSpc>
                <a:spcPct val="150000"/>
              </a:lnSpc>
            </a:pPr>
            <a:r>
              <a:rPr lang="en-IE" sz="1500" dirty="0" smtClean="0">
                <a:solidFill>
                  <a:srgbClr val="4B4B4B"/>
                </a:solidFill>
                <a:latin typeface="Georgia" pitchFamily="18" charset="0"/>
              </a:rPr>
              <a:t>values of Mercy Ethos – compassion, respect and a new sense of social justice for local and global issues.”</a:t>
            </a:r>
            <a:br>
              <a:rPr lang="en-IE" sz="1500" dirty="0" smtClean="0">
                <a:solidFill>
                  <a:srgbClr val="4B4B4B"/>
                </a:solidFill>
                <a:latin typeface="Georgia" pitchFamily="18" charset="0"/>
              </a:rPr>
            </a:br>
            <a:r>
              <a:rPr lang="en-IE" sz="1500" dirty="0" smtClean="0">
                <a:solidFill>
                  <a:srgbClr val="4B4B4B"/>
                </a:solidFill>
                <a:latin typeface="Georgia" pitchFamily="18" charset="0"/>
              </a:rPr>
              <a:t>- Tony</a:t>
            </a:r>
          </a:p>
          <a:p>
            <a:pPr>
              <a:lnSpc>
                <a:spcPct val="150000"/>
              </a:lnSpc>
            </a:pPr>
            <a:endParaRPr lang="en-IE" sz="1400" dirty="0" smtClean="0">
              <a:solidFill>
                <a:srgbClr val="4B4B4B"/>
              </a:solidFill>
              <a:latin typeface="Georgia" pitchFamily="18" charset="0"/>
            </a:endParaRPr>
          </a:p>
        </p:txBody>
      </p:sp>
      <p:sp>
        <p:nvSpPr>
          <p:cNvPr id="8" name="Double Brace 7"/>
          <p:cNvSpPr/>
          <p:nvPr/>
        </p:nvSpPr>
        <p:spPr>
          <a:xfrm>
            <a:off x="93216" y="125140"/>
            <a:ext cx="8964488" cy="6597352"/>
          </a:xfrm>
          <a:prstGeom prst="bracePair">
            <a:avLst/>
          </a:prstGeom>
          <a:noFill/>
          <a:ln w="38100">
            <a:solidFill>
              <a:srgbClr val="F048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E"/>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blank tree - BRANCHES ONLY.jpg"/>
          <p:cNvPicPr>
            <a:picLocks noChangeAspect="1"/>
          </p:cNvPicPr>
          <p:nvPr/>
        </p:nvPicPr>
        <p:blipFill>
          <a:blip r:embed="rId3" cstate="print"/>
          <a:stretch>
            <a:fillRect/>
          </a:stretch>
        </p:blipFill>
        <p:spPr>
          <a:xfrm>
            <a:off x="0" y="260648"/>
            <a:ext cx="8784976" cy="3197643"/>
          </a:xfrm>
          <a:prstGeom prst="rect">
            <a:avLst/>
          </a:prstGeom>
        </p:spPr>
      </p:pic>
      <p:pic>
        <p:nvPicPr>
          <p:cNvPr id="38" name="Picture 37" descr="blank tree - ROOTS ONLY.jpg"/>
          <p:cNvPicPr>
            <a:picLocks noChangeAspect="1"/>
          </p:cNvPicPr>
          <p:nvPr/>
        </p:nvPicPr>
        <p:blipFill>
          <a:blip r:embed="rId4" cstate="print"/>
          <a:stretch>
            <a:fillRect/>
          </a:stretch>
        </p:blipFill>
        <p:spPr>
          <a:xfrm>
            <a:off x="1079104" y="5318760"/>
            <a:ext cx="8064896" cy="1539240"/>
          </a:xfrm>
          <a:prstGeom prst="rect">
            <a:avLst/>
          </a:prstGeom>
        </p:spPr>
      </p:pic>
      <p:pic>
        <p:nvPicPr>
          <p:cNvPr id="37" name="Picture 36" descr="blank tree - TRUNK ONLY.jpg"/>
          <p:cNvPicPr>
            <a:picLocks noChangeAspect="1"/>
          </p:cNvPicPr>
          <p:nvPr/>
        </p:nvPicPr>
        <p:blipFill>
          <a:blip r:embed="rId5" cstate="print"/>
          <a:stretch>
            <a:fillRect/>
          </a:stretch>
        </p:blipFill>
        <p:spPr>
          <a:xfrm>
            <a:off x="3995936" y="2430827"/>
            <a:ext cx="1656184" cy="3096344"/>
          </a:xfrm>
          <a:prstGeom prst="rect">
            <a:avLst/>
          </a:prstGeom>
        </p:spPr>
      </p:pic>
      <p:sp>
        <p:nvSpPr>
          <p:cNvPr id="42" name="Rectangle 41"/>
          <p:cNvSpPr/>
          <p:nvPr/>
        </p:nvSpPr>
        <p:spPr>
          <a:xfrm>
            <a:off x="0" y="0"/>
            <a:ext cx="9144000" cy="6858000"/>
          </a:xfrm>
          <a:prstGeom prst="rect">
            <a:avLst/>
          </a:prstGeom>
          <a:noFill/>
          <a:ln w="76200">
            <a:solidFill>
              <a:srgbClr val="96DA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2E8C4"/>
          </a:solidFill>
          <a:ln>
            <a:solidFill>
              <a:srgbClr val="2B87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Box 5"/>
          <p:cNvSpPr txBox="1"/>
          <p:nvPr/>
        </p:nvSpPr>
        <p:spPr>
          <a:xfrm>
            <a:off x="734368" y="464643"/>
            <a:ext cx="7848872" cy="5875711"/>
          </a:xfrm>
          <a:prstGeom prst="rect">
            <a:avLst/>
          </a:prstGeom>
          <a:noFill/>
          <a:ln>
            <a:noFill/>
          </a:ln>
        </p:spPr>
        <p:txBody>
          <a:bodyPr wrap="square" rtlCol="0" anchor="ctr">
            <a:spAutoFit/>
          </a:bodyPr>
          <a:lstStyle/>
          <a:p>
            <a:pPr>
              <a:lnSpc>
                <a:spcPct val="150000"/>
              </a:lnSpc>
            </a:pPr>
            <a:r>
              <a:rPr lang="en-IE" sz="1200" dirty="0" smtClean="0">
                <a:solidFill>
                  <a:srgbClr val="4B4B4B"/>
                </a:solidFill>
                <a:latin typeface="Georgia" pitchFamily="18" charset="0"/>
              </a:rPr>
              <a:t>“My recent trip to Dublin and immersion into the story of Catherine McAuley has provided me with an understanding of my role as an educator in the Mercy tradition in ways I could never have imagined. My insight from the experience was that we can build a bridge between the world of Catherine and challenges that face us now.”</a:t>
            </a:r>
            <a:br>
              <a:rPr lang="en-IE" sz="1200" dirty="0" smtClean="0">
                <a:solidFill>
                  <a:srgbClr val="4B4B4B"/>
                </a:solidFill>
                <a:latin typeface="Georgia" pitchFamily="18" charset="0"/>
              </a:rPr>
            </a:br>
            <a:r>
              <a:rPr lang="en-IE" sz="1200" dirty="0" smtClean="0">
                <a:solidFill>
                  <a:srgbClr val="4B4B4B"/>
                </a:solidFill>
                <a:latin typeface="Georgia" pitchFamily="18" charset="0"/>
              </a:rPr>
              <a:t>- Sharon</a:t>
            </a:r>
          </a:p>
          <a:p>
            <a:pPr>
              <a:lnSpc>
                <a:spcPct val="150000"/>
              </a:lnSpc>
            </a:pPr>
            <a:endParaRPr lang="en-IE" sz="1200" dirty="0" smtClean="0">
              <a:solidFill>
                <a:srgbClr val="4B4B4B"/>
              </a:solidFill>
              <a:latin typeface="Georgia" pitchFamily="18" charset="0"/>
            </a:endParaRPr>
          </a:p>
          <a:p>
            <a:pPr>
              <a:lnSpc>
                <a:spcPct val="150000"/>
              </a:lnSpc>
            </a:pPr>
            <a:r>
              <a:rPr lang="en-IE" sz="1200" dirty="0" smtClean="0">
                <a:solidFill>
                  <a:srgbClr val="4B4B4B"/>
                </a:solidFill>
                <a:latin typeface="Georgia" pitchFamily="18" charset="0"/>
              </a:rPr>
              <a:t>“It is impossible to have experienced the Dublin journey and not feel changed and indeed challenged to make a difference. My challenges will be two fold – to see Catherine’s story woven into our school curriculum at each </a:t>
            </a:r>
          </a:p>
          <a:p>
            <a:pPr>
              <a:lnSpc>
                <a:spcPct val="150000"/>
              </a:lnSpc>
            </a:pPr>
            <a:r>
              <a:rPr lang="en-IE" sz="1200" dirty="0" smtClean="0">
                <a:solidFill>
                  <a:srgbClr val="4B4B4B"/>
                </a:solidFill>
                <a:latin typeface="Georgia" pitchFamily="18" charset="0"/>
              </a:rPr>
              <a:t>year level and to empower the students and staff to lead a life of Mercy, making a real difference in the local, </a:t>
            </a:r>
          </a:p>
          <a:p>
            <a:pPr>
              <a:lnSpc>
                <a:spcPct val="150000"/>
              </a:lnSpc>
            </a:pPr>
            <a:r>
              <a:rPr lang="en-IE" sz="1200" dirty="0" smtClean="0">
                <a:solidFill>
                  <a:srgbClr val="4B4B4B"/>
                </a:solidFill>
                <a:latin typeface="Georgia" pitchFamily="18" charset="0"/>
              </a:rPr>
              <a:t>wider and global community.”</a:t>
            </a:r>
          </a:p>
          <a:p>
            <a:pPr>
              <a:lnSpc>
                <a:spcPct val="150000"/>
              </a:lnSpc>
            </a:pPr>
            <a:r>
              <a:rPr lang="en-IE" sz="1200" dirty="0" smtClean="0">
                <a:solidFill>
                  <a:srgbClr val="4B4B4B"/>
                </a:solidFill>
                <a:latin typeface="Georgia" pitchFamily="18" charset="0"/>
              </a:rPr>
              <a:t>- Jo</a:t>
            </a:r>
          </a:p>
          <a:p>
            <a:pPr>
              <a:lnSpc>
                <a:spcPct val="150000"/>
              </a:lnSpc>
            </a:pPr>
            <a:endParaRPr lang="en-IE" sz="1200" dirty="0" smtClean="0">
              <a:solidFill>
                <a:srgbClr val="4B4B4B"/>
              </a:solidFill>
              <a:latin typeface="Georgia" pitchFamily="18" charset="0"/>
            </a:endParaRPr>
          </a:p>
          <a:p>
            <a:pPr>
              <a:lnSpc>
                <a:spcPct val="150000"/>
              </a:lnSpc>
            </a:pPr>
            <a:r>
              <a:rPr lang="en-IE" sz="1200" dirty="0" smtClean="0">
                <a:solidFill>
                  <a:srgbClr val="4B4B4B"/>
                </a:solidFill>
                <a:latin typeface="Georgia" pitchFamily="18" charset="0"/>
              </a:rPr>
              <a:t>“Of the many memories I will take from the Mercy Ethos programme is the comment ‘Be vigilant lest you lose </a:t>
            </a:r>
          </a:p>
          <a:p>
            <a:pPr>
              <a:lnSpc>
                <a:spcPct val="150000"/>
              </a:lnSpc>
            </a:pPr>
            <a:r>
              <a:rPr lang="en-IE" sz="1200" dirty="0" smtClean="0">
                <a:solidFill>
                  <a:srgbClr val="4B4B4B"/>
                </a:solidFill>
                <a:latin typeface="Georgia" pitchFamily="18" charset="0"/>
              </a:rPr>
              <a:t>that treasure’ – it was in reference to the gift of the Mercy charism that we have been given and the sense of stewardship we have as Mercy people today.”</a:t>
            </a:r>
          </a:p>
          <a:p>
            <a:pPr>
              <a:lnSpc>
                <a:spcPct val="150000"/>
              </a:lnSpc>
            </a:pPr>
            <a:r>
              <a:rPr lang="en-IE" sz="1200" dirty="0" smtClean="0">
                <a:solidFill>
                  <a:srgbClr val="4B4B4B"/>
                </a:solidFill>
                <a:latin typeface="Georgia" pitchFamily="18" charset="0"/>
              </a:rPr>
              <a:t>- Michael</a:t>
            </a:r>
          </a:p>
          <a:p>
            <a:pPr>
              <a:lnSpc>
                <a:spcPct val="150000"/>
              </a:lnSpc>
            </a:pPr>
            <a:r>
              <a:rPr lang="en-IE" sz="1200" dirty="0" smtClean="0">
                <a:solidFill>
                  <a:srgbClr val="4B4B4B"/>
                </a:solidFill>
                <a:latin typeface="Georgia" pitchFamily="18" charset="0"/>
              </a:rPr>
              <a:t> </a:t>
            </a:r>
          </a:p>
          <a:p>
            <a:pPr>
              <a:lnSpc>
                <a:spcPct val="150000"/>
              </a:lnSpc>
            </a:pPr>
            <a:r>
              <a:rPr lang="en-IE" sz="1200" dirty="0" smtClean="0">
                <a:solidFill>
                  <a:srgbClr val="4B4B4B"/>
                </a:solidFill>
                <a:latin typeface="Georgia" pitchFamily="18" charset="0"/>
              </a:rPr>
              <a:t>“I believe we have been inspired to return to our ministries with renewed vigour and determination to seek opportunities to spread the word and encourage others to walk in the footsteps of these early women of mercy. </a:t>
            </a:r>
          </a:p>
          <a:p>
            <a:pPr>
              <a:lnSpc>
                <a:spcPct val="150000"/>
              </a:lnSpc>
            </a:pPr>
            <a:r>
              <a:rPr lang="en-IE" sz="1200" dirty="0" smtClean="0">
                <a:solidFill>
                  <a:srgbClr val="4B4B4B"/>
                </a:solidFill>
                <a:latin typeface="Georgia" pitchFamily="18" charset="0"/>
              </a:rPr>
              <a:t>We have indeed been challenged with a great responsibility to continue their work.” </a:t>
            </a:r>
            <a:br>
              <a:rPr lang="en-IE" sz="1200" dirty="0" smtClean="0">
                <a:solidFill>
                  <a:srgbClr val="4B4B4B"/>
                </a:solidFill>
                <a:latin typeface="Georgia" pitchFamily="18" charset="0"/>
              </a:rPr>
            </a:br>
            <a:r>
              <a:rPr lang="en-IE" sz="1200" dirty="0" smtClean="0">
                <a:solidFill>
                  <a:srgbClr val="4B4B4B"/>
                </a:solidFill>
                <a:latin typeface="Georgia" pitchFamily="18" charset="0"/>
              </a:rPr>
              <a:t>- John </a:t>
            </a:r>
          </a:p>
        </p:txBody>
      </p:sp>
      <p:sp>
        <p:nvSpPr>
          <p:cNvPr id="8" name="Double Brace 7"/>
          <p:cNvSpPr/>
          <p:nvPr/>
        </p:nvSpPr>
        <p:spPr>
          <a:xfrm>
            <a:off x="93216" y="125140"/>
            <a:ext cx="8964488" cy="6597352"/>
          </a:xfrm>
          <a:prstGeom prst="bracePair">
            <a:avLst/>
          </a:prstGeom>
          <a:noFill/>
          <a:ln w="38100">
            <a:solidFill>
              <a:srgbClr val="00A29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E"/>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5400000">
            <a:off x="4463989" y="2133365"/>
            <a:ext cx="216024" cy="9144000"/>
          </a:xfrm>
          <a:prstGeom prst="rect">
            <a:avLst/>
          </a:prstGeom>
          <a:solidFill>
            <a:srgbClr val="F6E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7" name="Rectangle 6"/>
          <p:cNvSpPr/>
          <p:nvPr/>
        </p:nvSpPr>
        <p:spPr>
          <a:xfrm rot="5400000">
            <a:off x="4535996" y="2277379"/>
            <a:ext cx="72008" cy="9144000"/>
          </a:xfrm>
          <a:prstGeom prst="rect">
            <a:avLst/>
          </a:prstGeom>
          <a:solidFill>
            <a:srgbClr val="F0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8" name="Rectangle 7"/>
          <p:cNvSpPr/>
          <p:nvPr/>
        </p:nvSpPr>
        <p:spPr>
          <a:xfrm rot="5400000">
            <a:off x="4535997" y="1989348"/>
            <a:ext cx="72007" cy="9144000"/>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1" name="Title 10"/>
          <p:cNvSpPr>
            <a:spLocks noGrp="1"/>
          </p:cNvSpPr>
          <p:nvPr>
            <p:ph type="title"/>
          </p:nvPr>
        </p:nvSpPr>
        <p:spPr>
          <a:xfrm>
            <a:off x="457200" y="44624"/>
            <a:ext cx="8229600" cy="1143000"/>
          </a:xfrm>
        </p:spPr>
        <p:txBody>
          <a:bodyPr>
            <a:normAutofit fontScale="90000"/>
          </a:bodyPr>
          <a:lstStyle/>
          <a:p>
            <a:r>
              <a:rPr lang="en-IE" dirty="0" smtClean="0">
                <a:latin typeface="Georgia" pitchFamily="18" charset="0"/>
              </a:rPr>
              <a:t>Goals of MIA</a:t>
            </a:r>
            <a:br>
              <a:rPr lang="en-IE" dirty="0" smtClean="0">
                <a:latin typeface="Georgia" pitchFamily="18" charset="0"/>
              </a:rPr>
            </a:br>
            <a:r>
              <a:rPr lang="en-IE" sz="3100" dirty="0" smtClean="0">
                <a:latin typeface="Georgia" pitchFamily="18" charset="0"/>
              </a:rPr>
              <a:t>Formation in the </a:t>
            </a:r>
            <a:r>
              <a:rPr lang="en-IE" sz="3100" dirty="0" err="1" smtClean="0">
                <a:latin typeface="Georgia" pitchFamily="18" charset="0"/>
              </a:rPr>
              <a:t>Charism</a:t>
            </a:r>
            <a:r>
              <a:rPr lang="en-IE" sz="3100" dirty="0" smtClean="0">
                <a:latin typeface="Georgia" pitchFamily="18" charset="0"/>
              </a:rPr>
              <a:t> of Mercy</a:t>
            </a:r>
            <a:endParaRPr lang="en-IE" sz="3100" dirty="0">
              <a:latin typeface="Georgia" pitchFamily="18" charset="0"/>
            </a:endParaRPr>
          </a:p>
        </p:txBody>
      </p:sp>
      <p:sp>
        <p:nvSpPr>
          <p:cNvPr id="9" name="Content Placeholder 8"/>
          <p:cNvSpPr>
            <a:spLocks noGrp="1"/>
          </p:cNvSpPr>
          <p:nvPr>
            <p:ph idx="1"/>
          </p:nvPr>
        </p:nvSpPr>
        <p:spPr/>
        <p:txBody>
          <a:bodyPr/>
          <a:lstStyle/>
          <a:p>
            <a:pPr algn="ctr">
              <a:buNone/>
            </a:pPr>
            <a:r>
              <a:rPr lang="en-IE" dirty="0" smtClean="0"/>
              <a:t>Young Mercy Leaders’ Pilgrimage</a:t>
            </a:r>
            <a:endParaRPr lang="en-IE" dirty="0"/>
          </a:p>
        </p:txBody>
      </p:sp>
      <p:pic>
        <p:nvPicPr>
          <p:cNvPr id="8193" name="Picture 1"/>
          <p:cNvPicPr>
            <a:picLocks noChangeAspect="1" noChangeArrowheads="1"/>
          </p:cNvPicPr>
          <p:nvPr/>
        </p:nvPicPr>
        <p:blipFill>
          <a:blip r:embed="rId3" cstate="print"/>
          <a:srcRect/>
          <a:stretch>
            <a:fillRect/>
          </a:stretch>
        </p:blipFill>
        <p:spPr bwMode="auto">
          <a:xfrm>
            <a:off x="1181100" y="2996952"/>
            <a:ext cx="6781800" cy="31683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3" name="Rectangle 12"/>
          <p:cNvSpPr/>
          <p:nvPr/>
        </p:nvSpPr>
        <p:spPr>
          <a:xfrm rot="5400000">
            <a:off x="4499992" y="1881335"/>
            <a:ext cx="144016" cy="9144000"/>
          </a:xfrm>
          <a:prstGeom prst="rect">
            <a:avLst/>
          </a:prstGeom>
          <a:solidFill>
            <a:srgbClr val="96DA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5" name="Rectangle 14"/>
          <p:cNvSpPr/>
          <p:nvPr/>
        </p:nvSpPr>
        <p:spPr>
          <a:xfrm rot="5400000">
            <a:off x="4427984" y="2169367"/>
            <a:ext cx="288032" cy="9144000"/>
          </a:xfrm>
          <a:prstGeom prst="rect">
            <a:avLst/>
          </a:prstGeom>
          <a:solidFill>
            <a:srgbClr val="00A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 name="Title 1"/>
          <p:cNvSpPr>
            <a:spLocks noGrp="1"/>
          </p:cNvSpPr>
          <p:nvPr>
            <p:ph type="title"/>
          </p:nvPr>
        </p:nvSpPr>
        <p:spPr>
          <a:xfrm>
            <a:off x="2799556" y="44624"/>
            <a:ext cx="3538736" cy="1143000"/>
          </a:xfrm>
        </p:spPr>
        <p:txBody>
          <a:bodyPr>
            <a:normAutofit/>
          </a:bodyPr>
          <a:lstStyle/>
          <a:p>
            <a:r>
              <a:rPr lang="en-IE" sz="3900" dirty="0" smtClean="0">
                <a:latin typeface="Georgia" pitchFamily="18" charset="0"/>
              </a:rPr>
              <a:t>Goals of MIA</a:t>
            </a:r>
            <a:r>
              <a:rPr lang="en-IE" dirty="0" smtClean="0">
                <a:latin typeface="Georgia" pitchFamily="18" charset="0"/>
              </a:rPr>
              <a:t/>
            </a:r>
            <a:br>
              <a:rPr lang="en-IE" dirty="0" smtClean="0">
                <a:latin typeface="Georgia" pitchFamily="18" charset="0"/>
              </a:rPr>
            </a:br>
            <a:r>
              <a:rPr lang="en-IE" sz="2500" dirty="0" smtClean="0">
                <a:latin typeface="Georgia" pitchFamily="18" charset="0"/>
              </a:rPr>
              <a:t>Outreach to the Poor</a:t>
            </a:r>
            <a:endParaRPr lang="en-IE" sz="2500" dirty="0">
              <a:latin typeface="Georgia" pitchFamily="18" charset="0"/>
            </a:endParaRPr>
          </a:p>
        </p:txBody>
      </p:sp>
      <p:pic>
        <p:nvPicPr>
          <p:cNvPr id="12" name="Content Placeholder 11"/>
          <p:cNvPicPr>
            <a:picLocks noGrp="1"/>
          </p:cNvPicPr>
          <p:nvPr>
            <p:ph idx="1"/>
          </p:nvPr>
        </p:nvPicPr>
        <p:blipFill>
          <a:blip r:embed="rId2" cstate="print"/>
          <a:srcRect/>
          <a:stretch>
            <a:fillRect/>
          </a:stretch>
        </p:blipFill>
        <p:spPr bwMode="auto">
          <a:xfrm>
            <a:off x="5508104" y="4149081"/>
            <a:ext cx="2362399" cy="1368152"/>
          </a:xfrm>
          <a:prstGeom prst="rect">
            <a:avLst/>
          </a:prstGeom>
          <a:noFill/>
          <a:ln w="9525">
            <a:solidFill>
              <a:srgbClr val="00A290"/>
            </a:solidFill>
            <a:miter lim="800000"/>
            <a:headEnd/>
            <a:tailEnd/>
          </a:ln>
        </p:spPr>
      </p:pic>
      <p:sp>
        <p:nvSpPr>
          <p:cNvPr id="16" name="Rectangle 15"/>
          <p:cNvSpPr/>
          <p:nvPr/>
        </p:nvSpPr>
        <p:spPr>
          <a:xfrm>
            <a:off x="4809232" y="3512924"/>
            <a:ext cx="3851920" cy="369332"/>
          </a:xfrm>
          <a:prstGeom prst="rect">
            <a:avLst/>
          </a:prstGeom>
        </p:spPr>
        <p:txBody>
          <a:bodyPr wrap="square">
            <a:spAutoFit/>
          </a:bodyPr>
          <a:lstStyle/>
          <a:p>
            <a:pPr lvl="0" algn="ctr" fontAlgn="base">
              <a:spcBef>
                <a:spcPct val="0"/>
              </a:spcBef>
              <a:spcAft>
                <a:spcPct val="0"/>
              </a:spcAft>
            </a:pPr>
            <a:r>
              <a:rPr kumimoji="0" lang="en-US" i="0" u="none" strike="noStrike" cap="none" normalizeH="0" baseline="0" dirty="0" smtClean="0">
                <a:ln>
                  <a:noFill/>
                </a:ln>
                <a:solidFill>
                  <a:schemeClr val="tx1"/>
                </a:solidFill>
                <a:effectLst/>
                <a:latin typeface="Georgia" pitchFamily="18" charset="0"/>
                <a:ea typeface="Calibri" pitchFamily="34" charset="0"/>
                <a:cs typeface="Arial" pitchFamily="34" charset="0"/>
              </a:rPr>
              <a:t>Addressing Root Causes of Poverty</a:t>
            </a:r>
            <a:endParaRPr kumimoji="0" lang="en-US" sz="1600" i="0" u="none" strike="noStrike" cap="none" normalizeH="0" baseline="0" dirty="0" smtClean="0">
              <a:ln>
                <a:noFill/>
              </a:ln>
              <a:solidFill>
                <a:schemeClr val="tx1"/>
              </a:solidFill>
              <a:effectLst/>
              <a:latin typeface="Georgia" pitchFamily="18" charset="0"/>
              <a:cs typeface="Arial" pitchFamily="34" charset="0"/>
            </a:endParaRPr>
          </a:p>
        </p:txBody>
      </p:sp>
      <p:sp>
        <p:nvSpPr>
          <p:cNvPr id="22" name="TextBox 21"/>
          <p:cNvSpPr txBox="1"/>
          <p:nvPr/>
        </p:nvSpPr>
        <p:spPr>
          <a:xfrm>
            <a:off x="5372596" y="5749364"/>
            <a:ext cx="2736304" cy="369332"/>
          </a:xfrm>
          <a:prstGeom prst="rect">
            <a:avLst/>
          </a:prstGeom>
          <a:noFill/>
        </p:spPr>
        <p:txBody>
          <a:bodyPr wrap="square" rtlCol="0">
            <a:spAutoFit/>
          </a:bodyPr>
          <a:lstStyle/>
          <a:p>
            <a:pPr lvl="0" algn="ctr" fontAlgn="base">
              <a:spcBef>
                <a:spcPct val="0"/>
              </a:spcBef>
              <a:spcAft>
                <a:spcPct val="0"/>
              </a:spcAft>
            </a:pPr>
            <a:r>
              <a:rPr kumimoji="0" lang="en-IE" i="0" u="none" strike="noStrike" cap="none" normalizeH="0" baseline="0" dirty="0" smtClean="0">
                <a:ln>
                  <a:noFill/>
                </a:ln>
                <a:solidFill>
                  <a:schemeClr val="tx1"/>
                </a:solidFill>
                <a:effectLst/>
                <a:latin typeface="Georgia" pitchFamily="18" charset="0"/>
                <a:ea typeface="Calibri" pitchFamily="34" charset="0"/>
                <a:cs typeface="Arial" pitchFamily="34" charset="0"/>
              </a:rPr>
              <a:t>United Nations</a:t>
            </a:r>
            <a:endParaRPr kumimoji="0" lang="en-IE" sz="1600" i="0" u="none" strike="noStrike" cap="none" normalizeH="0" baseline="0" dirty="0" smtClean="0">
              <a:ln>
                <a:noFill/>
              </a:ln>
              <a:solidFill>
                <a:schemeClr val="tx1"/>
              </a:solidFill>
              <a:effectLst/>
              <a:latin typeface="Georgia" pitchFamily="18" charset="0"/>
              <a:cs typeface="Arial" pitchFamily="34" charset="0"/>
            </a:endParaRPr>
          </a:p>
        </p:txBody>
      </p:sp>
      <p:sp>
        <p:nvSpPr>
          <p:cNvPr id="23" name="TextBox 22"/>
          <p:cNvSpPr txBox="1"/>
          <p:nvPr/>
        </p:nvSpPr>
        <p:spPr>
          <a:xfrm>
            <a:off x="1234230" y="3525624"/>
            <a:ext cx="2520280" cy="369332"/>
          </a:xfrm>
          <a:prstGeom prst="rect">
            <a:avLst/>
          </a:prstGeom>
          <a:noFill/>
        </p:spPr>
        <p:txBody>
          <a:bodyPr wrap="square" rtlCol="0">
            <a:spAutoFit/>
          </a:bodyPr>
          <a:lstStyle/>
          <a:p>
            <a:pPr lvl="0" algn="ctr" fontAlgn="base">
              <a:spcBef>
                <a:spcPct val="0"/>
              </a:spcBef>
              <a:spcAft>
                <a:spcPct val="0"/>
              </a:spcAft>
            </a:pPr>
            <a:r>
              <a:rPr kumimoji="0" lang="en-IE" i="0" u="none" strike="noStrike" cap="none" normalizeH="0" baseline="0" dirty="0" smtClean="0">
                <a:ln>
                  <a:noFill/>
                </a:ln>
                <a:solidFill>
                  <a:schemeClr val="tx1"/>
                </a:solidFill>
                <a:effectLst/>
                <a:latin typeface="Georgia" pitchFamily="18" charset="0"/>
                <a:ea typeface="Calibri" pitchFamily="34" charset="0"/>
                <a:cs typeface="Arial" pitchFamily="34" charset="0"/>
              </a:rPr>
              <a:t>  Opposing Trafficking</a:t>
            </a:r>
            <a:endParaRPr kumimoji="0" lang="en-IE" sz="1600" i="0" u="none" strike="noStrike" cap="none" normalizeH="0" baseline="0" dirty="0" smtClean="0">
              <a:ln>
                <a:noFill/>
              </a:ln>
              <a:solidFill>
                <a:schemeClr val="tx1"/>
              </a:solidFill>
              <a:effectLst/>
              <a:latin typeface="Georgia" pitchFamily="18" charset="0"/>
              <a:cs typeface="Arial" pitchFamily="34" charset="0"/>
            </a:endParaRPr>
          </a:p>
        </p:txBody>
      </p:sp>
      <p:sp>
        <p:nvSpPr>
          <p:cNvPr id="29" name="TextBox 28"/>
          <p:cNvSpPr txBox="1"/>
          <p:nvPr/>
        </p:nvSpPr>
        <p:spPr>
          <a:xfrm>
            <a:off x="899590" y="6011996"/>
            <a:ext cx="3168352" cy="369332"/>
          </a:xfrm>
          <a:prstGeom prst="rect">
            <a:avLst/>
          </a:prstGeom>
          <a:noFill/>
        </p:spPr>
        <p:txBody>
          <a:bodyPr wrap="square" rtlCol="0">
            <a:spAutoFit/>
          </a:bodyPr>
          <a:lstStyle/>
          <a:p>
            <a:pPr lvl="0" algn="ctr" fontAlgn="base">
              <a:spcBef>
                <a:spcPct val="0"/>
              </a:spcBef>
              <a:spcAft>
                <a:spcPct val="0"/>
              </a:spcAft>
            </a:pPr>
            <a:r>
              <a:rPr kumimoji="0" lang="en-IE" i="0" u="none" strike="noStrike" cap="none" normalizeH="0" baseline="0" dirty="0" smtClean="0">
                <a:ln>
                  <a:noFill/>
                </a:ln>
                <a:solidFill>
                  <a:srgbClr val="000000"/>
                </a:solidFill>
                <a:effectLst/>
                <a:latin typeface="Georgia" pitchFamily="18" charset="0"/>
                <a:ea typeface="Calibri" pitchFamily="34" charset="0"/>
                <a:cs typeface="Arial" pitchFamily="34" charset="0"/>
              </a:rPr>
              <a:t>Sustainable Development</a:t>
            </a:r>
            <a:endParaRPr kumimoji="0" lang="en-IE" sz="1600" i="0" u="none" strike="noStrike" cap="none" normalizeH="0" baseline="0" dirty="0" smtClean="0">
              <a:ln>
                <a:noFill/>
              </a:ln>
              <a:solidFill>
                <a:schemeClr val="tx1"/>
              </a:solidFill>
              <a:effectLst/>
              <a:latin typeface="Georgia" pitchFamily="18" charset="0"/>
              <a:cs typeface="Arial" pitchFamily="34" charset="0"/>
            </a:endParaRPr>
          </a:p>
        </p:txBody>
      </p:sp>
      <p:pic>
        <p:nvPicPr>
          <p:cNvPr id="19458" name="Picture 2"/>
          <p:cNvPicPr>
            <a:picLocks noChangeAspect="1" noChangeArrowheads="1"/>
          </p:cNvPicPr>
          <p:nvPr/>
        </p:nvPicPr>
        <p:blipFill>
          <a:blip r:embed="rId3" cstate="print"/>
          <a:srcRect/>
          <a:stretch>
            <a:fillRect/>
          </a:stretch>
        </p:blipFill>
        <p:spPr bwMode="auto">
          <a:xfrm>
            <a:off x="4788024" y="1591326"/>
            <a:ext cx="3888432" cy="1480114"/>
          </a:xfrm>
          <a:prstGeom prst="rect">
            <a:avLst/>
          </a:prstGeom>
          <a:noFill/>
          <a:ln w="9525">
            <a:solidFill>
              <a:srgbClr val="00A290"/>
            </a:solidFill>
            <a:miter lim="800000"/>
            <a:headEnd/>
            <a:tailEnd/>
          </a:ln>
        </p:spPr>
      </p:pic>
      <p:pic>
        <p:nvPicPr>
          <p:cNvPr id="14" name="Picture 13" descr="Human Trafficking_2.jpg"/>
          <p:cNvPicPr>
            <a:picLocks noChangeAspect="1"/>
          </p:cNvPicPr>
          <p:nvPr/>
        </p:nvPicPr>
        <p:blipFill>
          <a:blip r:embed="rId4" cstate="print"/>
          <a:srcRect t="8083" r="32229"/>
          <a:stretch>
            <a:fillRect/>
          </a:stretch>
        </p:blipFill>
        <p:spPr>
          <a:xfrm>
            <a:off x="1429073" y="1371810"/>
            <a:ext cx="2129406" cy="1913174"/>
          </a:xfrm>
          <a:prstGeom prst="rect">
            <a:avLst/>
          </a:prstGeom>
          <a:ln>
            <a:solidFill>
              <a:srgbClr val="00A290"/>
            </a:solidFill>
          </a:ln>
        </p:spPr>
      </p:pic>
      <p:pic>
        <p:nvPicPr>
          <p:cNvPr id="19460" name="Picture 4"/>
          <p:cNvPicPr>
            <a:picLocks noChangeAspect="1" noChangeArrowheads="1"/>
          </p:cNvPicPr>
          <p:nvPr/>
        </p:nvPicPr>
        <p:blipFill>
          <a:blip r:embed="rId5" cstate="print"/>
          <a:srcRect/>
          <a:stretch>
            <a:fillRect/>
          </a:stretch>
        </p:blipFill>
        <p:spPr bwMode="auto">
          <a:xfrm>
            <a:off x="539552" y="4002630"/>
            <a:ext cx="3888430" cy="1878468"/>
          </a:xfrm>
          <a:prstGeom prst="rect">
            <a:avLst/>
          </a:prstGeom>
          <a:noFill/>
          <a:ln w="9525">
            <a:solidFill>
              <a:srgbClr val="00A290"/>
            </a:solid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853244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rot="10800000">
            <a:off x="8964488" y="0"/>
            <a:ext cx="179512" cy="6858000"/>
          </a:xfrm>
          <a:prstGeom prst="rect">
            <a:avLst/>
          </a:prstGeom>
          <a:solidFill>
            <a:srgbClr val="AAE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0" name="Rectangle 9"/>
          <p:cNvSpPr/>
          <p:nvPr/>
        </p:nvSpPr>
        <p:spPr>
          <a:xfrm rot="16200000">
            <a:off x="5481484" y="3375001"/>
            <a:ext cx="6858001" cy="108000"/>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1" name="Rectangle 10"/>
          <p:cNvSpPr/>
          <p:nvPr/>
        </p:nvSpPr>
        <p:spPr>
          <a:xfrm rot="10800000">
            <a:off x="8532440" y="0"/>
            <a:ext cx="360040" cy="6858000"/>
          </a:xfrm>
          <a:prstGeom prst="rect">
            <a:avLst/>
          </a:prstGeom>
          <a:solidFill>
            <a:srgbClr val="47B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8" name="Text Placeholder 7"/>
          <p:cNvSpPr>
            <a:spLocks noGrp="1"/>
          </p:cNvSpPr>
          <p:nvPr>
            <p:ph type="body" idx="1"/>
          </p:nvPr>
        </p:nvSpPr>
        <p:spPr>
          <a:xfrm>
            <a:off x="2255044" y="44624"/>
            <a:ext cx="4040188" cy="639762"/>
          </a:xfrm>
        </p:spPr>
        <p:txBody>
          <a:bodyPr anchor="t">
            <a:noAutofit/>
          </a:bodyPr>
          <a:lstStyle/>
          <a:p>
            <a:pPr algn="ctr"/>
            <a:r>
              <a:rPr lang="en-IE" sz="4000" b="0" dirty="0" smtClean="0">
                <a:latin typeface="Georgia" pitchFamily="18" charset="0"/>
              </a:rPr>
              <a:t>Year of Mercy</a:t>
            </a:r>
            <a:endParaRPr lang="en-IE" sz="4000" b="0" dirty="0">
              <a:latin typeface="Georgia" pitchFamily="18" charset="0"/>
            </a:endParaRPr>
          </a:p>
        </p:txBody>
      </p:sp>
      <p:sp>
        <p:nvSpPr>
          <p:cNvPr id="17" name="Content Placeholder 16"/>
          <p:cNvSpPr>
            <a:spLocks noGrp="1"/>
          </p:cNvSpPr>
          <p:nvPr>
            <p:ph sz="quarter" idx="4"/>
          </p:nvPr>
        </p:nvSpPr>
        <p:spPr>
          <a:xfrm>
            <a:off x="442144" y="4725144"/>
            <a:ext cx="7704856" cy="1728192"/>
          </a:xfrm>
        </p:spPr>
        <p:txBody>
          <a:bodyPr>
            <a:normAutofit/>
          </a:bodyPr>
          <a:lstStyle/>
          <a:p>
            <a:pPr>
              <a:lnSpc>
                <a:spcPct val="160000"/>
              </a:lnSpc>
              <a:buNone/>
            </a:pPr>
            <a:r>
              <a:rPr lang="en-IE" sz="2000" dirty="0" smtClean="0">
                <a:latin typeface="Georgia" pitchFamily="18" charset="0"/>
              </a:rPr>
              <a:t>Will </a:t>
            </a:r>
            <a:r>
              <a:rPr lang="en-IE" sz="2000" dirty="0">
                <a:latin typeface="Georgia" pitchFamily="18" charset="0"/>
              </a:rPr>
              <a:t>this be the year, when exercising the spiritual </a:t>
            </a:r>
            <a:r>
              <a:rPr lang="en-IE" sz="2000" dirty="0" smtClean="0">
                <a:latin typeface="Georgia" pitchFamily="18" charset="0"/>
              </a:rPr>
              <a:t>and corporal </a:t>
            </a:r>
          </a:p>
          <a:p>
            <a:pPr>
              <a:lnSpc>
                <a:spcPct val="160000"/>
              </a:lnSpc>
              <a:buNone/>
            </a:pPr>
            <a:r>
              <a:rPr lang="en-IE" sz="2000" dirty="0" smtClean="0">
                <a:latin typeface="Georgia" pitchFamily="18" charset="0"/>
              </a:rPr>
              <a:t>works </a:t>
            </a:r>
            <a:r>
              <a:rPr lang="en-IE" sz="2000" dirty="0">
                <a:latin typeface="Georgia" pitchFamily="18" charset="0"/>
              </a:rPr>
              <a:t>of mercy, we will make mercy a verb in </a:t>
            </a:r>
            <a:r>
              <a:rPr lang="en-IE" sz="2000" dirty="0" smtClean="0">
                <a:latin typeface="Georgia" pitchFamily="18" charset="0"/>
              </a:rPr>
              <a:t>regard </a:t>
            </a:r>
            <a:r>
              <a:rPr lang="en-IE" sz="2000" dirty="0">
                <a:latin typeface="Georgia" pitchFamily="18" charset="0"/>
              </a:rPr>
              <a:t>to displaced </a:t>
            </a:r>
            <a:endParaRPr lang="en-IE" sz="2000" dirty="0" smtClean="0">
              <a:latin typeface="Georgia" pitchFamily="18" charset="0"/>
            </a:endParaRPr>
          </a:p>
          <a:p>
            <a:pPr>
              <a:lnSpc>
                <a:spcPct val="160000"/>
              </a:lnSpc>
              <a:buNone/>
            </a:pPr>
            <a:r>
              <a:rPr lang="en-IE" sz="2000" dirty="0" smtClean="0">
                <a:latin typeface="Georgia" pitchFamily="18" charset="0"/>
              </a:rPr>
              <a:t>people</a:t>
            </a:r>
            <a:r>
              <a:rPr lang="en-IE" sz="2000" dirty="0">
                <a:latin typeface="Georgia" pitchFamily="18" charset="0"/>
              </a:rPr>
              <a:t>, disconnected families, </a:t>
            </a:r>
            <a:r>
              <a:rPr lang="en-IE" sz="2000" dirty="0" smtClean="0">
                <a:latin typeface="Georgia" pitchFamily="18" charset="0"/>
              </a:rPr>
              <a:t>migrants </a:t>
            </a:r>
            <a:r>
              <a:rPr lang="en-IE" sz="2000" dirty="0">
                <a:latin typeface="Georgia" pitchFamily="18" charset="0"/>
              </a:rPr>
              <a:t>and trafficked </a:t>
            </a:r>
            <a:r>
              <a:rPr lang="en-IE" sz="2000" dirty="0" smtClean="0">
                <a:latin typeface="Georgia" pitchFamily="18" charset="0"/>
              </a:rPr>
              <a:t>people?</a:t>
            </a:r>
          </a:p>
        </p:txBody>
      </p:sp>
      <p:sp>
        <p:nvSpPr>
          <p:cNvPr id="9" name="TextBox 8"/>
          <p:cNvSpPr txBox="1"/>
          <p:nvPr/>
        </p:nvSpPr>
        <p:spPr>
          <a:xfrm>
            <a:off x="120204" y="836712"/>
            <a:ext cx="8316416" cy="600164"/>
          </a:xfrm>
          <a:prstGeom prst="rect">
            <a:avLst/>
          </a:prstGeom>
          <a:noFill/>
        </p:spPr>
        <p:txBody>
          <a:bodyPr wrap="square" rtlCol="0">
            <a:spAutoFit/>
          </a:bodyPr>
          <a:lstStyle/>
          <a:p>
            <a:pPr algn="ctr">
              <a:buNone/>
            </a:pPr>
            <a:r>
              <a:rPr lang="en-IE" dirty="0" smtClean="0">
                <a:latin typeface="Georgia" pitchFamily="18" charset="0"/>
              </a:rPr>
              <a:t>“The Spiritual and Corporal works of Mercy are the business of our lives.”</a:t>
            </a:r>
          </a:p>
          <a:p>
            <a:pPr algn="r">
              <a:buNone/>
            </a:pPr>
            <a:r>
              <a:rPr lang="en-IE" sz="1500" dirty="0" smtClean="0">
                <a:latin typeface="Georgia" pitchFamily="18" charset="0"/>
              </a:rPr>
              <a:t>Catherine McAuley </a:t>
            </a:r>
            <a:endParaRPr lang="en-IE" sz="1500" dirty="0"/>
          </a:p>
        </p:txBody>
      </p:sp>
      <p:pic>
        <p:nvPicPr>
          <p:cNvPr id="12" name="Picture 11" descr="Jubilee of Mercy.JPG"/>
          <p:cNvPicPr>
            <a:picLocks noChangeAspect="1"/>
          </p:cNvPicPr>
          <p:nvPr/>
        </p:nvPicPr>
        <p:blipFill>
          <a:blip r:embed="rId2" cstate="print"/>
          <a:stretch>
            <a:fillRect/>
          </a:stretch>
        </p:blipFill>
        <p:spPr>
          <a:xfrm>
            <a:off x="2483768" y="1700808"/>
            <a:ext cx="3600400" cy="2804158"/>
          </a:xfrm>
          <a:prstGeom prst="rect">
            <a:avLst/>
          </a:prstGeom>
          <a:ln>
            <a:solidFill>
              <a:srgbClr val="00A290"/>
            </a:solid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00A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a:off x="107504" y="88057"/>
            <a:ext cx="8928992" cy="6677694"/>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Rectangle 9"/>
          <p:cNvSpPr/>
          <p:nvPr/>
        </p:nvSpPr>
        <p:spPr>
          <a:xfrm rot="16200000">
            <a:off x="1353357" y="-888818"/>
            <a:ext cx="6437287" cy="8640960"/>
          </a:xfrm>
          <a:prstGeom prst="rect">
            <a:avLst/>
          </a:prstGeom>
          <a:solidFill>
            <a:srgbClr val="AAE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 name="Content Placeholder 5"/>
          <p:cNvSpPr>
            <a:spLocks noGrp="1"/>
          </p:cNvSpPr>
          <p:nvPr>
            <p:ph sz="half" idx="2"/>
          </p:nvPr>
        </p:nvSpPr>
        <p:spPr>
          <a:xfrm>
            <a:off x="683568" y="2996952"/>
            <a:ext cx="7931224" cy="3484984"/>
          </a:xfrm>
        </p:spPr>
        <p:txBody>
          <a:bodyPr>
            <a:normAutofit fontScale="62500" lnSpcReduction="20000"/>
          </a:bodyPr>
          <a:lstStyle/>
          <a:p>
            <a:pPr lvl="0">
              <a:lnSpc>
                <a:spcPct val="170000"/>
              </a:lnSpc>
            </a:pPr>
            <a:r>
              <a:rPr lang="en-IE" sz="2600" dirty="0" smtClean="0">
                <a:latin typeface="Georgia" pitchFamily="18" charset="0"/>
              </a:rPr>
              <a:t>“Leaving </a:t>
            </a:r>
            <a:r>
              <a:rPr lang="en-IE" sz="2600" dirty="0">
                <a:latin typeface="Georgia" pitchFamily="18" charset="0"/>
              </a:rPr>
              <a:t>an inhabitable planet to future generations is, first and foremost, up to us. The issue is one which dramatically affects us, for it has to do with the ultimate meaning of our earthly sojourn.”</a:t>
            </a:r>
          </a:p>
          <a:p>
            <a:pPr lvl="0">
              <a:lnSpc>
                <a:spcPct val="170000"/>
              </a:lnSpc>
            </a:pPr>
            <a:r>
              <a:rPr lang="en-IE" sz="2600" dirty="0">
                <a:latin typeface="Georgia" pitchFamily="18" charset="0"/>
              </a:rPr>
              <a:t>“We may well be leaving to coming generations debris, desolation and filth. The pace of consumption, waste and environmental change has so stretched the planet’s capacity that our contemporary lifestyle, unsustainable as it is, can only precipitate catastrophes, such as those which even now periodically occur in different areas of the world. The effects of the present imbalance can only be reduced by our decisive action, here and now”.</a:t>
            </a:r>
          </a:p>
          <a:p>
            <a:endParaRPr lang="en-IE" dirty="0"/>
          </a:p>
        </p:txBody>
      </p:sp>
      <p:pic>
        <p:nvPicPr>
          <p:cNvPr id="7" name="Content Placeholder 6"/>
          <p:cNvPicPr>
            <a:picLocks noGrp="1" noChangeAspect="1" noChangeArrowheads="1"/>
          </p:cNvPicPr>
          <p:nvPr>
            <p:ph sz="half" idx="1"/>
          </p:nvPr>
        </p:nvPicPr>
        <p:blipFill>
          <a:blip r:embed="rId2" cstate="print"/>
          <a:srcRect/>
          <a:stretch>
            <a:fillRect/>
          </a:stretch>
        </p:blipFill>
        <p:spPr bwMode="auto">
          <a:xfrm>
            <a:off x="2339752" y="1340768"/>
            <a:ext cx="4038600" cy="1524210"/>
          </a:xfrm>
          <a:prstGeom prst="rect">
            <a:avLst/>
          </a:prstGeom>
          <a:noFill/>
          <a:ln w="9525">
            <a:solidFill>
              <a:srgbClr val="F07830"/>
            </a:solidFill>
            <a:miter lim="800000"/>
            <a:headEnd/>
            <a:tailEnd/>
          </a:ln>
        </p:spPr>
      </p:pic>
      <p:sp>
        <p:nvSpPr>
          <p:cNvPr id="8" name="TextBox 7"/>
          <p:cNvSpPr txBox="1"/>
          <p:nvPr/>
        </p:nvSpPr>
        <p:spPr>
          <a:xfrm>
            <a:off x="1259632" y="332656"/>
            <a:ext cx="6336704" cy="707886"/>
          </a:xfrm>
          <a:prstGeom prst="rect">
            <a:avLst/>
          </a:prstGeom>
          <a:noFill/>
        </p:spPr>
        <p:txBody>
          <a:bodyPr wrap="square" rtlCol="0">
            <a:spAutoFit/>
          </a:bodyPr>
          <a:lstStyle/>
          <a:p>
            <a:r>
              <a:rPr lang="en-IE" sz="4000" dirty="0" smtClean="0">
                <a:latin typeface="Georgia" pitchFamily="18" charset="0"/>
              </a:rPr>
              <a:t>Encyclical on Environment</a:t>
            </a:r>
            <a:endParaRPr lang="en-IE" sz="4000" dirty="0">
              <a:latin typeface="Georgia"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a:off x="0" y="72008"/>
            <a:ext cx="9144000" cy="116632"/>
          </a:xfrm>
          <a:prstGeom prst="rect">
            <a:avLst/>
          </a:prstGeom>
          <a:solidFill>
            <a:srgbClr val="00A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a:off x="0" y="6669360"/>
            <a:ext cx="9144000" cy="116632"/>
          </a:xfrm>
          <a:prstGeom prst="rect">
            <a:avLst/>
          </a:prstGeom>
          <a:solidFill>
            <a:srgbClr val="F0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Rectangle 9"/>
          <p:cNvSpPr/>
          <p:nvPr/>
        </p:nvSpPr>
        <p:spPr>
          <a:xfrm rot="5400000">
            <a:off x="5589240" y="3375248"/>
            <a:ext cx="6858000" cy="107504"/>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1" name="Rectangle 10"/>
          <p:cNvSpPr/>
          <p:nvPr/>
        </p:nvSpPr>
        <p:spPr>
          <a:xfrm rot="5400000">
            <a:off x="-3303240" y="3375248"/>
            <a:ext cx="6858000" cy="107504"/>
          </a:xfrm>
          <a:prstGeom prst="rect">
            <a:avLst/>
          </a:prstGeom>
          <a:solidFill>
            <a:srgbClr val="B4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p:nvPr>
        </p:nvSpPr>
        <p:spPr/>
        <p:txBody>
          <a:bodyPr>
            <a:normAutofit/>
          </a:bodyPr>
          <a:lstStyle/>
          <a:p>
            <a:r>
              <a:rPr lang="en-IE" dirty="0" smtClean="0">
                <a:latin typeface="Georgia" pitchFamily="18" charset="0"/>
              </a:rPr>
              <a:t>Goals of MIA</a:t>
            </a:r>
            <a:br>
              <a:rPr lang="en-IE" dirty="0" smtClean="0">
                <a:latin typeface="Georgia" pitchFamily="18" charset="0"/>
              </a:rPr>
            </a:br>
            <a:r>
              <a:rPr lang="en-IE" sz="2400" dirty="0" smtClean="0">
                <a:latin typeface="Georgia" pitchFamily="18" charset="0"/>
              </a:rPr>
              <a:t>Communications</a:t>
            </a:r>
            <a:endParaRPr lang="en-IE" dirty="0">
              <a:latin typeface="Georgia" pitchFamily="18" charset="0"/>
            </a:endParaRPr>
          </a:p>
        </p:txBody>
      </p:sp>
      <p:pic>
        <p:nvPicPr>
          <p:cNvPr id="20482" name="Picture 2"/>
          <p:cNvPicPr>
            <a:picLocks noChangeAspect="1" noChangeArrowheads="1"/>
          </p:cNvPicPr>
          <p:nvPr/>
        </p:nvPicPr>
        <p:blipFill>
          <a:blip r:embed="rId2" cstate="print"/>
          <a:srcRect/>
          <a:stretch>
            <a:fillRect/>
          </a:stretch>
        </p:blipFill>
        <p:spPr bwMode="auto">
          <a:xfrm>
            <a:off x="1388712" y="1738432"/>
            <a:ext cx="6372330" cy="2774966"/>
          </a:xfrm>
          <a:prstGeom prst="rect">
            <a:avLst/>
          </a:prstGeom>
          <a:noFill/>
          <a:ln w="9525">
            <a:solidFill>
              <a:srgbClr val="00A290"/>
            </a:solidFill>
            <a:miter lim="800000"/>
            <a:headEnd/>
            <a:tailEnd/>
          </a:ln>
        </p:spPr>
      </p:pic>
      <p:pic>
        <p:nvPicPr>
          <p:cNvPr id="20483" name="Picture 3"/>
          <p:cNvPicPr>
            <a:picLocks noChangeAspect="1" noChangeArrowheads="1"/>
          </p:cNvPicPr>
          <p:nvPr/>
        </p:nvPicPr>
        <p:blipFill>
          <a:blip r:embed="rId3" cstate="print"/>
          <a:srcRect/>
          <a:stretch>
            <a:fillRect/>
          </a:stretch>
        </p:blipFill>
        <p:spPr bwMode="auto">
          <a:xfrm>
            <a:off x="3131840" y="4969186"/>
            <a:ext cx="3300260" cy="1528140"/>
          </a:xfrm>
          <a:prstGeom prst="rect">
            <a:avLst/>
          </a:prstGeom>
          <a:noFill/>
          <a:ln w="9525">
            <a:solidFill>
              <a:srgbClr val="00A290"/>
            </a:solid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a:off x="0" y="-4192"/>
            <a:ext cx="9144000" cy="116632"/>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Rectangle 9"/>
          <p:cNvSpPr/>
          <p:nvPr/>
        </p:nvSpPr>
        <p:spPr>
          <a:xfrm>
            <a:off x="0" y="6745560"/>
            <a:ext cx="9144000" cy="116632"/>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1" name="Rectangle 10"/>
          <p:cNvSpPr/>
          <p:nvPr/>
        </p:nvSpPr>
        <p:spPr>
          <a:xfrm rot="5400000">
            <a:off x="5665440" y="3375248"/>
            <a:ext cx="6858000" cy="107504"/>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2" name="Rectangle 11"/>
          <p:cNvSpPr/>
          <p:nvPr/>
        </p:nvSpPr>
        <p:spPr>
          <a:xfrm rot="5400000">
            <a:off x="-3377852" y="3375248"/>
            <a:ext cx="6858000" cy="107504"/>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Content Placeholder 2"/>
          <p:cNvSpPr>
            <a:spLocks noGrp="1"/>
          </p:cNvSpPr>
          <p:nvPr>
            <p:ph idx="1"/>
          </p:nvPr>
        </p:nvSpPr>
        <p:spPr>
          <a:xfrm>
            <a:off x="457200" y="864096"/>
            <a:ext cx="8229600" cy="5733256"/>
          </a:xfrm>
        </p:spPr>
        <p:txBody>
          <a:bodyPr>
            <a:noAutofit/>
          </a:bodyPr>
          <a:lstStyle/>
          <a:p>
            <a:pPr>
              <a:lnSpc>
                <a:spcPct val="170000"/>
              </a:lnSpc>
              <a:buNone/>
            </a:pPr>
            <a:r>
              <a:rPr lang="en-IE" sz="1500" dirty="0">
                <a:latin typeface="Georgia" pitchFamily="18" charset="0"/>
              </a:rPr>
              <a:t>We are united by a spirit and a story</a:t>
            </a:r>
          </a:p>
          <a:p>
            <a:pPr>
              <a:lnSpc>
                <a:spcPct val="170000"/>
              </a:lnSpc>
              <a:buNone/>
            </a:pPr>
            <a:r>
              <a:rPr lang="en-IE" sz="1500" dirty="0">
                <a:latin typeface="Georgia" pitchFamily="18" charset="0"/>
              </a:rPr>
              <a:t>Born in a house in Dublin,</a:t>
            </a:r>
          </a:p>
          <a:p>
            <a:pPr>
              <a:lnSpc>
                <a:spcPct val="170000"/>
              </a:lnSpc>
              <a:buNone/>
            </a:pPr>
            <a:r>
              <a:rPr lang="en-IE" sz="1500" dirty="0">
                <a:latin typeface="Georgia" pitchFamily="18" charset="0"/>
              </a:rPr>
              <a:t>Now spread to the outer reaches of the earth</a:t>
            </a:r>
          </a:p>
          <a:p>
            <a:pPr>
              <a:lnSpc>
                <a:spcPct val="170000"/>
              </a:lnSpc>
              <a:buNone/>
            </a:pPr>
            <a:r>
              <a:rPr lang="en-IE" sz="1500" dirty="0">
                <a:latin typeface="Georgia" pitchFamily="18" charset="0"/>
              </a:rPr>
              <a:t>And the inner recesses of the heart.</a:t>
            </a:r>
          </a:p>
          <a:p>
            <a:pPr>
              <a:lnSpc>
                <a:spcPct val="170000"/>
              </a:lnSpc>
              <a:buNone/>
            </a:pPr>
            <a:r>
              <a:rPr lang="en-IE" sz="1500" dirty="0">
                <a:latin typeface="Georgia" pitchFamily="18" charset="0"/>
              </a:rPr>
              <a:t>As friends in mercy,</a:t>
            </a:r>
          </a:p>
          <a:p>
            <a:pPr>
              <a:lnSpc>
                <a:spcPct val="170000"/>
              </a:lnSpc>
              <a:buNone/>
            </a:pPr>
            <a:r>
              <a:rPr lang="en-IE" sz="1500" dirty="0">
                <a:latin typeface="Georgia" pitchFamily="18" charset="0"/>
              </a:rPr>
              <a:t>United in that spirit and story, we commit ourselves to </a:t>
            </a:r>
          </a:p>
          <a:p>
            <a:pPr>
              <a:lnSpc>
                <a:spcPct val="170000"/>
              </a:lnSpc>
              <a:buNone/>
            </a:pPr>
            <a:r>
              <a:rPr lang="en-IE" sz="1500" dirty="0">
                <a:latin typeface="Georgia" pitchFamily="18" charset="0"/>
              </a:rPr>
              <a:t>Preserving the best of the past,</a:t>
            </a:r>
          </a:p>
          <a:p>
            <a:pPr>
              <a:lnSpc>
                <a:spcPct val="170000"/>
              </a:lnSpc>
              <a:buNone/>
            </a:pPr>
            <a:r>
              <a:rPr lang="en-IE" sz="1500" dirty="0">
                <a:latin typeface="Georgia" pitchFamily="18" charset="0"/>
              </a:rPr>
              <a:t>Fostering the best of the present,</a:t>
            </a:r>
          </a:p>
          <a:p>
            <a:pPr>
              <a:lnSpc>
                <a:spcPct val="170000"/>
              </a:lnSpc>
              <a:buNone/>
            </a:pPr>
            <a:r>
              <a:rPr lang="en-IE" sz="1500" dirty="0">
                <a:latin typeface="Georgia" pitchFamily="18" charset="0"/>
              </a:rPr>
              <a:t>And fostering the best of the future.</a:t>
            </a:r>
          </a:p>
          <a:p>
            <a:pPr>
              <a:lnSpc>
                <a:spcPct val="170000"/>
              </a:lnSpc>
              <a:buNone/>
            </a:pPr>
            <a:r>
              <a:rPr lang="en-IE" sz="1500" dirty="0">
                <a:latin typeface="Georgia" pitchFamily="18" charset="0"/>
              </a:rPr>
              <a:t>We pray in the name of Jesus, </a:t>
            </a:r>
          </a:p>
          <a:p>
            <a:pPr>
              <a:lnSpc>
                <a:spcPct val="170000"/>
              </a:lnSpc>
              <a:buNone/>
            </a:pPr>
            <a:r>
              <a:rPr lang="en-IE" sz="1500" dirty="0">
                <a:latin typeface="Georgia" pitchFamily="18" charset="0"/>
              </a:rPr>
              <a:t>With the help of Our Lady of Mercy,</a:t>
            </a:r>
          </a:p>
          <a:p>
            <a:pPr>
              <a:lnSpc>
                <a:spcPct val="170000"/>
              </a:lnSpc>
              <a:buNone/>
            </a:pPr>
            <a:r>
              <a:rPr lang="en-IE" sz="1500" dirty="0">
                <a:latin typeface="Georgia" pitchFamily="18" charset="0"/>
              </a:rPr>
              <a:t>And inspired by the life of Catherine McAuley.</a:t>
            </a:r>
          </a:p>
          <a:p>
            <a:pPr>
              <a:lnSpc>
                <a:spcPct val="170000"/>
              </a:lnSpc>
              <a:buNone/>
            </a:pPr>
            <a:r>
              <a:rPr lang="en-IE" sz="1500" dirty="0">
                <a:latin typeface="Georgia" pitchFamily="18" charset="0"/>
              </a:rPr>
              <a:t>Amen</a:t>
            </a:r>
          </a:p>
          <a:p>
            <a:endParaRPr lang="en-IE" sz="1500" dirty="0">
              <a:latin typeface="Georgia" pitchFamily="18" charset="0"/>
            </a:endParaRPr>
          </a:p>
        </p:txBody>
      </p:sp>
      <p:sp>
        <p:nvSpPr>
          <p:cNvPr id="4" name="Text Placeholder 7"/>
          <p:cNvSpPr txBox="1">
            <a:spLocks/>
          </p:cNvSpPr>
          <p:nvPr/>
        </p:nvSpPr>
        <p:spPr>
          <a:xfrm>
            <a:off x="2483768" y="196950"/>
            <a:ext cx="4320480" cy="639762"/>
          </a:xfrm>
          <a:prstGeom prst="rect">
            <a:avLst/>
          </a:prstGeom>
        </p:spPr>
        <p:txBody>
          <a:bodyPr vert="horz" lIns="91440" tIns="45720" rIns="91440" bIns="45720" rtlCol="0" anchor="t">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IE" sz="4000" b="0" i="0" u="none" strike="noStrike" kern="1200" cap="none" spc="0" normalizeH="0" baseline="0" noProof="0" dirty="0" smtClean="0">
                <a:ln>
                  <a:noFill/>
                </a:ln>
                <a:solidFill>
                  <a:schemeClr val="tx1"/>
                </a:solidFill>
                <a:effectLst/>
                <a:uLnTx/>
                <a:uFillTx/>
                <a:latin typeface="Georgia" pitchFamily="18" charset="0"/>
                <a:ea typeface="+mn-ea"/>
                <a:cs typeface="+mn-cs"/>
              </a:rPr>
              <a:t>Prayer for Mercy</a:t>
            </a:r>
            <a:endParaRPr kumimoji="0" lang="en-IE" sz="4000" b="0" i="0" u="none" strike="noStrike" kern="1200" cap="none" spc="0" normalizeH="0" baseline="0" noProof="0" dirty="0">
              <a:ln>
                <a:noFill/>
              </a:ln>
              <a:solidFill>
                <a:schemeClr val="tx1"/>
              </a:solidFill>
              <a:effectLst/>
              <a:uLnTx/>
              <a:uFillTx/>
              <a:latin typeface="Georgia" pitchFamily="18" charset="0"/>
              <a:ea typeface="+mn-ea"/>
              <a:cs typeface="+mn-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00A2C8"/>
          </a:solidFill>
          <a:ln w="28575">
            <a:solidFill>
              <a:srgbClr val="F6E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Double Brace 4"/>
          <p:cNvSpPr/>
          <p:nvPr/>
        </p:nvSpPr>
        <p:spPr>
          <a:xfrm>
            <a:off x="251520" y="1052736"/>
            <a:ext cx="8640960" cy="4248472"/>
          </a:xfrm>
          <a:prstGeom prst="bracePair">
            <a:avLst/>
          </a:prstGeom>
          <a:noFill/>
          <a:ln w="38100">
            <a:solidFill>
              <a:srgbClr val="F6E78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E"/>
          </a:p>
        </p:txBody>
      </p:sp>
      <p:sp>
        <p:nvSpPr>
          <p:cNvPr id="2" name="Title 1"/>
          <p:cNvSpPr>
            <a:spLocks noGrp="1"/>
          </p:cNvSpPr>
          <p:nvPr>
            <p:ph type="title"/>
          </p:nvPr>
        </p:nvSpPr>
        <p:spPr>
          <a:xfrm>
            <a:off x="457200" y="274638"/>
            <a:ext cx="8229600" cy="778098"/>
          </a:xfrm>
        </p:spPr>
        <p:txBody>
          <a:bodyPr>
            <a:noAutofit/>
          </a:bodyPr>
          <a:lstStyle/>
          <a:p>
            <a:r>
              <a:rPr lang="en-IE" dirty="0" smtClean="0">
                <a:solidFill>
                  <a:schemeClr val="bg1"/>
                </a:solidFill>
                <a:latin typeface="Georgia" pitchFamily="18" charset="0"/>
              </a:rPr>
              <a:t>Reflection Questions</a:t>
            </a:r>
            <a:endParaRPr lang="en-IE" dirty="0">
              <a:solidFill>
                <a:schemeClr val="bg1"/>
              </a:solidFill>
              <a:latin typeface="Georgia" pitchFamily="18" charset="0"/>
            </a:endParaRPr>
          </a:p>
        </p:txBody>
      </p:sp>
      <p:sp>
        <p:nvSpPr>
          <p:cNvPr id="3" name="Content Placeholder 2"/>
          <p:cNvSpPr>
            <a:spLocks noGrp="1"/>
          </p:cNvSpPr>
          <p:nvPr>
            <p:ph idx="1"/>
          </p:nvPr>
        </p:nvSpPr>
        <p:spPr>
          <a:xfrm>
            <a:off x="734888" y="1672208"/>
            <a:ext cx="7725544" cy="3052936"/>
          </a:xfrm>
        </p:spPr>
        <p:txBody>
          <a:bodyPr>
            <a:normAutofit fontScale="40000" lnSpcReduction="20000"/>
          </a:bodyPr>
          <a:lstStyle/>
          <a:p>
            <a:pPr>
              <a:lnSpc>
                <a:spcPct val="170000"/>
              </a:lnSpc>
              <a:buNone/>
            </a:pPr>
            <a:r>
              <a:rPr lang="en-IE" dirty="0" smtClean="0">
                <a:solidFill>
                  <a:schemeClr val="bg1"/>
                </a:solidFill>
                <a:latin typeface="Georgia" pitchFamily="18" charset="0"/>
              </a:rPr>
              <a:t>Is </a:t>
            </a:r>
            <a:r>
              <a:rPr lang="en-IE" dirty="0">
                <a:solidFill>
                  <a:schemeClr val="bg1"/>
                </a:solidFill>
                <a:latin typeface="Georgia" pitchFamily="18" charset="0"/>
              </a:rPr>
              <a:t>there anything really distinctive about a Mercy school? </a:t>
            </a:r>
            <a:endParaRPr lang="en-IE" dirty="0" smtClean="0">
              <a:solidFill>
                <a:schemeClr val="bg1"/>
              </a:solidFill>
              <a:latin typeface="Georgia" pitchFamily="18" charset="0"/>
            </a:endParaRPr>
          </a:p>
          <a:p>
            <a:pPr>
              <a:lnSpc>
                <a:spcPct val="170000"/>
              </a:lnSpc>
              <a:buNone/>
            </a:pPr>
            <a:r>
              <a:rPr lang="en-IE" dirty="0" smtClean="0">
                <a:solidFill>
                  <a:schemeClr val="bg1"/>
                </a:solidFill>
                <a:latin typeface="Georgia" pitchFamily="18" charset="0"/>
              </a:rPr>
              <a:t>If </a:t>
            </a:r>
            <a:r>
              <a:rPr lang="en-IE" dirty="0">
                <a:solidFill>
                  <a:schemeClr val="bg1"/>
                </a:solidFill>
                <a:latin typeface="Georgia" pitchFamily="18" charset="0"/>
              </a:rPr>
              <a:t>so, </a:t>
            </a:r>
            <a:r>
              <a:rPr lang="en-IE" dirty="0" smtClean="0">
                <a:solidFill>
                  <a:schemeClr val="bg1"/>
                </a:solidFill>
                <a:latin typeface="Georgia" pitchFamily="18" charset="0"/>
              </a:rPr>
              <a:t>how </a:t>
            </a:r>
            <a:r>
              <a:rPr lang="en-IE" dirty="0">
                <a:solidFill>
                  <a:schemeClr val="bg1"/>
                </a:solidFill>
                <a:latin typeface="Georgia" pitchFamily="18" charset="0"/>
              </a:rPr>
              <a:t>are these qualities identified and </a:t>
            </a:r>
            <a:r>
              <a:rPr lang="en-IE" dirty="0" smtClean="0">
                <a:solidFill>
                  <a:schemeClr val="bg1"/>
                </a:solidFill>
                <a:latin typeface="Georgia" pitchFamily="18" charset="0"/>
              </a:rPr>
              <a:t>developed</a:t>
            </a:r>
          </a:p>
          <a:p>
            <a:pPr lvl="0">
              <a:lnSpc>
                <a:spcPct val="170000"/>
              </a:lnSpc>
              <a:buNone/>
            </a:pPr>
            <a:endParaRPr lang="en-IE" dirty="0" smtClean="0">
              <a:solidFill>
                <a:schemeClr val="bg1"/>
              </a:solidFill>
              <a:latin typeface="Georgia" pitchFamily="18" charset="0"/>
            </a:endParaRPr>
          </a:p>
          <a:p>
            <a:pPr lvl="0">
              <a:lnSpc>
                <a:spcPct val="170000"/>
              </a:lnSpc>
              <a:buNone/>
            </a:pPr>
            <a:r>
              <a:rPr lang="en-IE" dirty="0" smtClean="0">
                <a:solidFill>
                  <a:schemeClr val="bg1"/>
                </a:solidFill>
                <a:latin typeface="Georgia" pitchFamily="18" charset="0"/>
              </a:rPr>
              <a:t>Do </a:t>
            </a:r>
            <a:r>
              <a:rPr lang="en-IE" dirty="0">
                <a:solidFill>
                  <a:schemeClr val="bg1"/>
                </a:solidFill>
                <a:latin typeface="Georgia" pitchFamily="18" charset="0"/>
              </a:rPr>
              <a:t>schools face any challenges in establishing and activating </a:t>
            </a:r>
            <a:endParaRPr lang="en-IE" dirty="0" smtClean="0">
              <a:solidFill>
                <a:schemeClr val="bg1"/>
              </a:solidFill>
              <a:latin typeface="Georgia" pitchFamily="18" charset="0"/>
            </a:endParaRPr>
          </a:p>
          <a:p>
            <a:pPr lvl="0">
              <a:lnSpc>
                <a:spcPct val="170000"/>
              </a:lnSpc>
              <a:buNone/>
            </a:pPr>
            <a:r>
              <a:rPr lang="en-IE" dirty="0" smtClean="0">
                <a:solidFill>
                  <a:schemeClr val="bg1"/>
                </a:solidFill>
                <a:latin typeface="Georgia" pitchFamily="18" charset="0"/>
              </a:rPr>
              <a:t>a Mercy </a:t>
            </a:r>
            <a:r>
              <a:rPr lang="en-IE" dirty="0">
                <a:solidFill>
                  <a:schemeClr val="bg1"/>
                </a:solidFill>
                <a:latin typeface="Georgia" pitchFamily="18" charset="0"/>
              </a:rPr>
              <a:t>philosophy of education in schools today?</a:t>
            </a:r>
          </a:p>
          <a:p>
            <a:pPr>
              <a:lnSpc>
                <a:spcPct val="170000"/>
              </a:lnSpc>
              <a:buNone/>
            </a:pPr>
            <a:r>
              <a:rPr lang="en-IE" dirty="0">
                <a:latin typeface="Georgia" pitchFamily="18" charset="0"/>
              </a:rPr>
              <a:t> </a:t>
            </a:r>
          </a:p>
          <a:p>
            <a:pPr>
              <a:buNone/>
            </a:pPr>
            <a:r>
              <a:rPr lang="en-IE" i="1" dirty="0"/>
              <a:t> </a:t>
            </a:r>
            <a:endParaRPr lang="en-IE" dirty="0"/>
          </a:p>
          <a:p>
            <a:pPr>
              <a:buNone/>
            </a:pPr>
            <a:r>
              <a:rPr lang="en-IE" i="1" dirty="0"/>
              <a:t> </a:t>
            </a:r>
            <a:endParaRPr lang="en-IE" dirty="0"/>
          </a:p>
          <a:p>
            <a:pPr>
              <a:buNone/>
            </a:pPr>
            <a:r>
              <a:rPr lang="en-IE" dirty="0"/>
              <a:t> </a:t>
            </a:r>
          </a:p>
          <a:p>
            <a:endParaRPr lang="en-I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blank tree - ROOTS ONLY.jpg"/>
          <p:cNvPicPr>
            <a:picLocks noChangeAspect="1"/>
          </p:cNvPicPr>
          <p:nvPr/>
        </p:nvPicPr>
        <p:blipFill>
          <a:blip r:embed="rId3" cstate="print"/>
          <a:stretch>
            <a:fillRect/>
          </a:stretch>
        </p:blipFill>
        <p:spPr>
          <a:xfrm>
            <a:off x="827584" y="5157192"/>
            <a:ext cx="8064896" cy="1539240"/>
          </a:xfrm>
          <a:prstGeom prst="rect">
            <a:avLst/>
          </a:prstGeom>
        </p:spPr>
      </p:pic>
      <p:pic>
        <p:nvPicPr>
          <p:cNvPr id="35" name="Picture 34" descr="blank tree - BRANCHES ONLY.jpg"/>
          <p:cNvPicPr>
            <a:picLocks noChangeAspect="1"/>
          </p:cNvPicPr>
          <p:nvPr/>
        </p:nvPicPr>
        <p:blipFill>
          <a:blip r:embed="rId4" cstate="print"/>
          <a:stretch>
            <a:fillRect/>
          </a:stretch>
        </p:blipFill>
        <p:spPr>
          <a:xfrm>
            <a:off x="0" y="260648"/>
            <a:ext cx="8784976" cy="3197643"/>
          </a:xfrm>
          <a:prstGeom prst="rect">
            <a:avLst/>
          </a:prstGeom>
        </p:spPr>
      </p:pic>
      <p:sp>
        <p:nvSpPr>
          <p:cNvPr id="6" name="TextBox 5"/>
          <p:cNvSpPr txBox="1"/>
          <p:nvPr/>
        </p:nvSpPr>
        <p:spPr>
          <a:xfrm>
            <a:off x="2699792" y="692696"/>
            <a:ext cx="1080120" cy="307777"/>
          </a:xfrm>
          <a:prstGeom prst="rect">
            <a:avLst/>
          </a:prstGeom>
          <a:noFill/>
        </p:spPr>
        <p:txBody>
          <a:bodyPr wrap="square" rtlCol="0">
            <a:spAutoFit/>
          </a:bodyPr>
          <a:lstStyle/>
          <a:p>
            <a:r>
              <a:rPr lang="en-IE" sz="1400" b="1" dirty="0" smtClean="0">
                <a:solidFill>
                  <a:srgbClr val="48A653"/>
                </a:solidFill>
              </a:rPr>
              <a:t>Curriculum</a:t>
            </a:r>
            <a:endParaRPr lang="en-IE" sz="1400" b="1" dirty="0">
              <a:solidFill>
                <a:srgbClr val="48A653"/>
              </a:solidFill>
            </a:endParaRPr>
          </a:p>
        </p:txBody>
      </p:sp>
      <p:sp>
        <p:nvSpPr>
          <p:cNvPr id="7" name="TextBox 6"/>
          <p:cNvSpPr txBox="1"/>
          <p:nvPr/>
        </p:nvSpPr>
        <p:spPr>
          <a:xfrm>
            <a:off x="2555776" y="2852936"/>
            <a:ext cx="1224136" cy="307777"/>
          </a:xfrm>
          <a:prstGeom prst="rect">
            <a:avLst/>
          </a:prstGeom>
          <a:noFill/>
        </p:spPr>
        <p:txBody>
          <a:bodyPr wrap="square" rtlCol="0">
            <a:spAutoFit/>
          </a:bodyPr>
          <a:lstStyle/>
          <a:p>
            <a:r>
              <a:rPr lang="en-IE" sz="1400" b="1" dirty="0" smtClean="0">
                <a:solidFill>
                  <a:srgbClr val="48A653"/>
                </a:solidFill>
              </a:rPr>
              <a:t>Pastoral Care</a:t>
            </a:r>
            <a:endParaRPr lang="en-IE" sz="1400" b="1" dirty="0">
              <a:solidFill>
                <a:srgbClr val="48A653"/>
              </a:solidFill>
            </a:endParaRPr>
          </a:p>
        </p:txBody>
      </p:sp>
      <p:sp>
        <p:nvSpPr>
          <p:cNvPr id="8" name="TextBox 7"/>
          <p:cNvSpPr txBox="1"/>
          <p:nvPr/>
        </p:nvSpPr>
        <p:spPr>
          <a:xfrm>
            <a:off x="467544" y="1772816"/>
            <a:ext cx="1440160" cy="307777"/>
          </a:xfrm>
          <a:prstGeom prst="rect">
            <a:avLst/>
          </a:prstGeom>
          <a:noFill/>
        </p:spPr>
        <p:txBody>
          <a:bodyPr wrap="square" rtlCol="0">
            <a:spAutoFit/>
          </a:bodyPr>
          <a:lstStyle/>
          <a:p>
            <a:r>
              <a:rPr lang="en-IE" sz="1400" b="1" dirty="0" smtClean="0">
                <a:solidFill>
                  <a:srgbClr val="48A653"/>
                </a:solidFill>
              </a:rPr>
              <a:t>Communication</a:t>
            </a:r>
            <a:endParaRPr lang="en-IE" sz="1400" b="1" dirty="0">
              <a:solidFill>
                <a:srgbClr val="48A653"/>
              </a:solidFill>
            </a:endParaRPr>
          </a:p>
        </p:txBody>
      </p:sp>
      <p:sp>
        <p:nvSpPr>
          <p:cNvPr id="9" name="TextBox 8"/>
          <p:cNvSpPr txBox="1"/>
          <p:nvPr/>
        </p:nvSpPr>
        <p:spPr>
          <a:xfrm>
            <a:off x="1475656" y="1124744"/>
            <a:ext cx="1440160" cy="523220"/>
          </a:xfrm>
          <a:prstGeom prst="rect">
            <a:avLst/>
          </a:prstGeom>
          <a:noFill/>
        </p:spPr>
        <p:txBody>
          <a:bodyPr wrap="square" rtlCol="0">
            <a:spAutoFit/>
          </a:bodyPr>
          <a:lstStyle/>
          <a:p>
            <a:r>
              <a:rPr lang="en-IE" sz="1400" b="1" dirty="0" smtClean="0">
                <a:solidFill>
                  <a:srgbClr val="48A653"/>
                </a:solidFill>
              </a:rPr>
              <a:t>Management &amp; Administration</a:t>
            </a:r>
            <a:endParaRPr lang="en-IE" sz="1400" b="1" dirty="0">
              <a:solidFill>
                <a:srgbClr val="48A653"/>
              </a:solidFill>
            </a:endParaRPr>
          </a:p>
        </p:txBody>
      </p:sp>
      <p:sp>
        <p:nvSpPr>
          <p:cNvPr id="10" name="TextBox 9"/>
          <p:cNvSpPr txBox="1"/>
          <p:nvPr/>
        </p:nvSpPr>
        <p:spPr>
          <a:xfrm>
            <a:off x="7164288" y="2276872"/>
            <a:ext cx="1152128" cy="307777"/>
          </a:xfrm>
          <a:prstGeom prst="rect">
            <a:avLst/>
          </a:prstGeom>
          <a:noFill/>
        </p:spPr>
        <p:txBody>
          <a:bodyPr wrap="square" rtlCol="0">
            <a:spAutoFit/>
          </a:bodyPr>
          <a:lstStyle/>
          <a:p>
            <a:r>
              <a:rPr lang="en-IE" sz="1400" b="1" dirty="0" smtClean="0">
                <a:solidFill>
                  <a:srgbClr val="48A653"/>
                </a:solidFill>
              </a:rPr>
              <a:t>Policies</a:t>
            </a:r>
            <a:endParaRPr lang="en-IE" sz="1400" b="1" dirty="0">
              <a:solidFill>
                <a:srgbClr val="48A653"/>
              </a:solidFill>
            </a:endParaRPr>
          </a:p>
        </p:txBody>
      </p:sp>
      <p:sp>
        <p:nvSpPr>
          <p:cNvPr id="11" name="TextBox 10"/>
          <p:cNvSpPr txBox="1"/>
          <p:nvPr/>
        </p:nvSpPr>
        <p:spPr>
          <a:xfrm>
            <a:off x="5364088" y="1150144"/>
            <a:ext cx="2952328" cy="523220"/>
          </a:xfrm>
          <a:prstGeom prst="rect">
            <a:avLst/>
          </a:prstGeom>
          <a:noFill/>
        </p:spPr>
        <p:txBody>
          <a:bodyPr wrap="square" rtlCol="0">
            <a:spAutoFit/>
          </a:bodyPr>
          <a:lstStyle/>
          <a:p>
            <a:r>
              <a:rPr lang="en-IE" sz="1400" b="1" dirty="0" smtClean="0">
                <a:solidFill>
                  <a:srgbClr val="48A653"/>
                </a:solidFill>
              </a:rPr>
              <a:t>Stewardship of Resources (Personnel, Property  &amp; Financial)</a:t>
            </a:r>
            <a:endParaRPr lang="en-IE" sz="1400" b="1" dirty="0">
              <a:solidFill>
                <a:srgbClr val="48A653"/>
              </a:solidFill>
            </a:endParaRPr>
          </a:p>
        </p:txBody>
      </p:sp>
      <p:sp>
        <p:nvSpPr>
          <p:cNvPr id="12" name="TextBox 11"/>
          <p:cNvSpPr txBox="1"/>
          <p:nvPr/>
        </p:nvSpPr>
        <p:spPr>
          <a:xfrm>
            <a:off x="1907704" y="2276872"/>
            <a:ext cx="1512168" cy="523220"/>
          </a:xfrm>
          <a:prstGeom prst="rect">
            <a:avLst/>
          </a:prstGeom>
          <a:noFill/>
        </p:spPr>
        <p:txBody>
          <a:bodyPr wrap="square" rtlCol="0">
            <a:spAutoFit/>
          </a:bodyPr>
          <a:lstStyle/>
          <a:p>
            <a:r>
              <a:rPr lang="en-IE" sz="1400" b="1" dirty="0" smtClean="0">
                <a:solidFill>
                  <a:srgbClr val="48A653"/>
                </a:solidFill>
              </a:rPr>
              <a:t>Staff Development</a:t>
            </a:r>
            <a:endParaRPr lang="en-IE" sz="1400" b="1" dirty="0">
              <a:solidFill>
                <a:srgbClr val="48A653"/>
              </a:solidFill>
            </a:endParaRPr>
          </a:p>
        </p:txBody>
      </p:sp>
      <p:sp>
        <p:nvSpPr>
          <p:cNvPr id="14" name="TextBox 13"/>
          <p:cNvSpPr txBox="1"/>
          <p:nvPr/>
        </p:nvSpPr>
        <p:spPr>
          <a:xfrm>
            <a:off x="4410541" y="496550"/>
            <a:ext cx="1008112" cy="523220"/>
          </a:xfrm>
          <a:prstGeom prst="rect">
            <a:avLst/>
          </a:prstGeom>
          <a:noFill/>
        </p:spPr>
        <p:txBody>
          <a:bodyPr wrap="square" rtlCol="0">
            <a:spAutoFit/>
          </a:bodyPr>
          <a:lstStyle/>
          <a:p>
            <a:r>
              <a:rPr lang="en-IE" sz="1400" b="1" dirty="0" smtClean="0">
                <a:solidFill>
                  <a:srgbClr val="48A653"/>
                </a:solidFill>
              </a:rPr>
              <a:t>Evaluation &amp; Reviews</a:t>
            </a:r>
            <a:endParaRPr lang="en-IE" sz="1400" b="1" dirty="0">
              <a:solidFill>
                <a:srgbClr val="48A653"/>
              </a:solidFill>
            </a:endParaRPr>
          </a:p>
        </p:txBody>
      </p:sp>
      <p:sp>
        <p:nvSpPr>
          <p:cNvPr id="15" name="TextBox 14"/>
          <p:cNvSpPr txBox="1"/>
          <p:nvPr/>
        </p:nvSpPr>
        <p:spPr>
          <a:xfrm>
            <a:off x="3707904" y="1340768"/>
            <a:ext cx="2016224" cy="523220"/>
          </a:xfrm>
          <a:prstGeom prst="rect">
            <a:avLst/>
          </a:prstGeom>
          <a:noFill/>
        </p:spPr>
        <p:txBody>
          <a:bodyPr wrap="square" rtlCol="0">
            <a:spAutoFit/>
          </a:bodyPr>
          <a:lstStyle/>
          <a:p>
            <a:r>
              <a:rPr lang="en-IE" sz="1400" b="1" dirty="0" smtClean="0">
                <a:solidFill>
                  <a:srgbClr val="48A653"/>
                </a:solidFill>
              </a:rPr>
              <a:t>Links with other Hospitals/Organisation</a:t>
            </a:r>
            <a:endParaRPr lang="en-IE" sz="1400" b="1" dirty="0">
              <a:solidFill>
                <a:srgbClr val="48A653"/>
              </a:solidFill>
            </a:endParaRPr>
          </a:p>
        </p:txBody>
      </p:sp>
      <p:sp>
        <p:nvSpPr>
          <p:cNvPr id="25" name="TextBox 24"/>
          <p:cNvSpPr txBox="1"/>
          <p:nvPr/>
        </p:nvSpPr>
        <p:spPr>
          <a:xfrm>
            <a:off x="6084168" y="1700808"/>
            <a:ext cx="1944216" cy="523220"/>
          </a:xfrm>
          <a:prstGeom prst="rect">
            <a:avLst/>
          </a:prstGeom>
          <a:noFill/>
        </p:spPr>
        <p:txBody>
          <a:bodyPr wrap="square" rtlCol="0">
            <a:spAutoFit/>
          </a:bodyPr>
          <a:lstStyle/>
          <a:p>
            <a:r>
              <a:rPr lang="en-IE" sz="1400" b="1" dirty="0" smtClean="0">
                <a:solidFill>
                  <a:srgbClr val="48A653"/>
                </a:solidFill>
              </a:rPr>
              <a:t>Extra Curricular Activities</a:t>
            </a:r>
            <a:endParaRPr lang="en-IE" sz="1400" b="1" dirty="0">
              <a:solidFill>
                <a:srgbClr val="48A653"/>
              </a:solidFill>
            </a:endParaRPr>
          </a:p>
        </p:txBody>
      </p:sp>
      <p:sp>
        <p:nvSpPr>
          <p:cNvPr id="26" name="TextBox 25"/>
          <p:cNvSpPr txBox="1"/>
          <p:nvPr/>
        </p:nvSpPr>
        <p:spPr>
          <a:xfrm>
            <a:off x="2483768" y="1700808"/>
            <a:ext cx="1296144" cy="523220"/>
          </a:xfrm>
          <a:prstGeom prst="rect">
            <a:avLst/>
          </a:prstGeom>
          <a:noFill/>
        </p:spPr>
        <p:txBody>
          <a:bodyPr wrap="square" rtlCol="0">
            <a:spAutoFit/>
          </a:bodyPr>
          <a:lstStyle/>
          <a:p>
            <a:r>
              <a:rPr lang="en-IE" sz="1400" b="1" dirty="0" smtClean="0">
                <a:solidFill>
                  <a:srgbClr val="48A653"/>
                </a:solidFill>
              </a:rPr>
              <a:t>Visitors /Parents</a:t>
            </a:r>
            <a:endParaRPr lang="en-IE" sz="1400" b="1" dirty="0">
              <a:solidFill>
                <a:srgbClr val="48A653"/>
              </a:solidFill>
            </a:endParaRPr>
          </a:p>
        </p:txBody>
      </p:sp>
      <p:sp>
        <p:nvSpPr>
          <p:cNvPr id="29" name="TextBox 28"/>
          <p:cNvSpPr txBox="1"/>
          <p:nvPr/>
        </p:nvSpPr>
        <p:spPr>
          <a:xfrm>
            <a:off x="609125" y="3712676"/>
            <a:ext cx="2664296" cy="292388"/>
          </a:xfrm>
          <a:prstGeom prst="rect">
            <a:avLst/>
          </a:prstGeom>
          <a:noFill/>
        </p:spPr>
        <p:txBody>
          <a:bodyPr wrap="square" rtlCol="0">
            <a:spAutoFit/>
          </a:bodyPr>
          <a:lstStyle/>
          <a:p>
            <a:r>
              <a:rPr lang="en-IE" sz="1300" b="1" dirty="0" smtClean="0">
                <a:solidFill>
                  <a:srgbClr val="777AE5"/>
                </a:solidFill>
              </a:rPr>
              <a:t>Visioning for the present &amp; future</a:t>
            </a:r>
            <a:endParaRPr lang="en-IE" sz="1300" b="1" dirty="0">
              <a:solidFill>
                <a:srgbClr val="777AE5"/>
              </a:solidFill>
            </a:endParaRPr>
          </a:p>
        </p:txBody>
      </p:sp>
      <p:sp>
        <p:nvSpPr>
          <p:cNvPr id="30" name="TextBox 29"/>
          <p:cNvSpPr txBox="1"/>
          <p:nvPr/>
        </p:nvSpPr>
        <p:spPr>
          <a:xfrm>
            <a:off x="611560" y="4077072"/>
            <a:ext cx="2664296" cy="492443"/>
          </a:xfrm>
          <a:prstGeom prst="rect">
            <a:avLst/>
          </a:prstGeom>
          <a:noFill/>
        </p:spPr>
        <p:txBody>
          <a:bodyPr wrap="square" rtlCol="0">
            <a:spAutoFit/>
          </a:bodyPr>
          <a:lstStyle/>
          <a:p>
            <a:pPr algn="ctr"/>
            <a:r>
              <a:rPr lang="en-IE" sz="1300" b="1" dirty="0" smtClean="0">
                <a:solidFill>
                  <a:srgbClr val="777AE5"/>
                </a:solidFill>
              </a:rPr>
              <a:t>Establishing policies to translate philosophy/ ethos into action</a:t>
            </a:r>
            <a:endParaRPr lang="en-IE" sz="1300" b="1" dirty="0">
              <a:solidFill>
                <a:srgbClr val="777AE5"/>
              </a:solidFill>
            </a:endParaRPr>
          </a:p>
        </p:txBody>
      </p:sp>
      <p:sp>
        <p:nvSpPr>
          <p:cNvPr id="32" name="TextBox 31"/>
          <p:cNvSpPr txBox="1"/>
          <p:nvPr/>
        </p:nvSpPr>
        <p:spPr>
          <a:xfrm>
            <a:off x="5547860" y="4402425"/>
            <a:ext cx="3776668" cy="292388"/>
          </a:xfrm>
          <a:prstGeom prst="rect">
            <a:avLst/>
          </a:prstGeom>
          <a:noFill/>
        </p:spPr>
        <p:txBody>
          <a:bodyPr wrap="square" rtlCol="0">
            <a:spAutoFit/>
          </a:bodyPr>
          <a:lstStyle/>
          <a:p>
            <a:r>
              <a:rPr lang="en-IE" sz="1300" b="1" dirty="0" err="1" smtClean="0">
                <a:solidFill>
                  <a:srgbClr val="777AE5"/>
                </a:solidFill>
              </a:rPr>
              <a:t>TTraining</a:t>
            </a:r>
            <a:r>
              <a:rPr lang="en-IE" sz="1300" b="1" dirty="0" smtClean="0">
                <a:solidFill>
                  <a:srgbClr val="777AE5"/>
                </a:solidFill>
              </a:rPr>
              <a:t> and Support for Management &amp; Staff</a:t>
            </a:r>
            <a:endParaRPr lang="en-IE" sz="1300" b="1" dirty="0">
              <a:solidFill>
                <a:srgbClr val="777AE5"/>
              </a:solidFill>
            </a:endParaRPr>
          </a:p>
        </p:txBody>
      </p:sp>
      <p:pic>
        <p:nvPicPr>
          <p:cNvPr id="37" name="Picture 36" descr="blank tree - TRUNK ONLY.jpg"/>
          <p:cNvPicPr>
            <a:picLocks noChangeAspect="1"/>
          </p:cNvPicPr>
          <p:nvPr/>
        </p:nvPicPr>
        <p:blipFill>
          <a:blip r:embed="rId5" cstate="print"/>
          <a:stretch>
            <a:fillRect/>
          </a:stretch>
        </p:blipFill>
        <p:spPr>
          <a:xfrm>
            <a:off x="3851920" y="2430827"/>
            <a:ext cx="1872208" cy="3096344"/>
          </a:xfrm>
          <a:prstGeom prst="rect">
            <a:avLst/>
          </a:prstGeom>
        </p:spPr>
      </p:pic>
      <p:sp>
        <p:nvSpPr>
          <p:cNvPr id="34" name="TextBox 33"/>
          <p:cNvSpPr txBox="1"/>
          <p:nvPr/>
        </p:nvSpPr>
        <p:spPr>
          <a:xfrm>
            <a:off x="6389643" y="4024942"/>
            <a:ext cx="1728192" cy="292388"/>
          </a:xfrm>
          <a:prstGeom prst="rect">
            <a:avLst/>
          </a:prstGeom>
          <a:noFill/>
        </p:spPr>
        <p:txBody>
          <a:bodyPr wrap="square" rtlCol="0">
            <a:spAutoFit/>
          </a:bodyPr>
          <a:lstStyle/>
          <a:p>
            <a:r>
              <a:rPr lang="en-IE" sz="1300" b="1" dirty="0" smtClean="0">
                <a:solidFill>
                  <a:srgbClr val="777AE5"/>
                </a:solidFill>
              </a:rPr>
              <a:t>Change Management</a:t>
            </a:r>
            <a:endParaRPr lang="en-IE" sz="1300" b="1" dirty="0">
              <a:solidFill>
                <a:srgbClr val="777AE5"/>
              </a:solidFill>
            </a:endParaRPr>
          </a:p>
        </p:txBody>
      </p:sp>
      <p:sp>
        <p:nvSpPr>
          <p:cNvPr id="17" name="TextBox 16"/>
          <p:cNvSpPr txBox="1"/>
          <p:nvPr/>
        </p:nvSpPr>
        <p:spPr>
          <a:xfrm rot="5400000">
            <a:off x="3987939" y="3958695"/>
            <a:ext cx="1660830" cy="338554"/>
          </a:xfrm>
          <a:prstGeom prst="rect">
            <a:avLst/>
          </a:prstGeom>
          <a:noFill/>
        </p:spPr>
        <p:txBody>
          <a:bodyPr wrap="square" rtlCol="0">
            <a:spAutoFit/>
          </a:bodyPr>
          <a:lstStyle/>
          <a:p>
            <a:r>
              <a:rPr lang="en-IE" sz="1600" b="1" dirty="0" smtClean="0">
                <a:solidFill>
                  <a:srgbClr val="677BB9"/>
                </a:solidFill>
              </a:rPr>
              <a:t>Leadership Tasks</a:t>
            </a:r>
            <a:endParaRPr lang="en-IE" sz="1600" b="1" dirty="0">
              <a:solidFill>
                <a:srgbClr val="677BB9"/>
              </a:solidFill>
            </a:endParaRPr>
          </a:p>
        </p:txBody>
      </p:sp>
      <p:sp>
        <p:nvSpPr>
          <p:cNvPr id="36" name="TextBox 35"/>
          <p:cNvSpPr txBox="1"/>
          <p:nvPr/>
        </p:nvSpPr>
        <p:spPr>
          <a:xfrm>
            <a:off x="1691680" y="128245"/>
            <a:ext cx="1008112" cy="492443"/>
          </a:xfrm>
          <a:prstGeom prst="rect">
            <a:avLst/>
          </a:prstGeom>
          <a:noFill/>
        </p:spPr>
        <p:txBody>
          <a:bodyPr wrap="square" rtlCol="0">
            <a:spAutoFit/>
          </a:bodyPr>
          <a:lstStyle/>
          <a:p>
            <a:r>
              <a:rPr lang="en-IE" sz="1300" b="1" dirty="0" smtClean="0">
                <a:solidFill>
                  <a:srgbClr val="D27474"/>
                </a:solidFill>
              </a:rPr>
              <a:t>Welcome &amp; Hospitality</a:t>
            </a:r>
            <a:endParaRPr lang="en-IE" sz="1300" b="1" dirty="0">
              <a:solidFill>
                <a:srgbClr val="D27474"/>
              </a:solidFill>
            </a:endParaRPr>
          </a:p>
        </p:txBody>
      </p:sp>
      <p:sp>
        <p:nvSpPr>
          <p:cNvPr id="39" name="TextBox 38"/>
          <p:cNvSpPr txBox="1"/>
          <p:nvPr/>
        </p:nvSpPr>
        <p:spPr>
          <a:xfrm>
            <a:off x="5796136" y="188640"/>
            <a:ext cx="1656184" cy="492443"/>
          </a:xfrm>
          <a:prstGeom prst="rect">
            <a:avLst/>
          </a:prstGeom>
          <a:noFill/>
        </p:spPr>
        <p:txBody>
          <a:bodyPr wrap="square" rtlCol="0">
            <a:spAutoFit/>
          </a:bodyPr>
          <a:lstStyle/>
          <a:p>
            <a:r>
              <a:rPr lang="en-IE" sz="1300" b="1" dirty="0" smtClean="0">
                <a:solidFill>
                  <a:srgbClr val="D27474"/>
                </a:solidFill>
              </a:rPr>
              <a:t>Atmosphere of building</a:t>
            </a:r>
            <a:endParaRPr lang="en-IE" sz="1300" b="1" dirty="0">
              <a:solidFill>
                <a:srgbClr val="D27474"/>
              </a:solidFill>
            </a:endParaRPr>
          </a:p>
        </p:txBody>
      </p:sp>
      <p:sp>
        <p:nvSpPr>
          <p:cNvPr id="40" name="TextBox 39"/>
          <p:cNvSpPr txBox="1"/>
          <p:nvPr/>
        </p:nvSpPr>
        <p:spPr>
          <a:xfrm>
            <a:off x="35496" y="590871"/>
            <a:ext cx="1331640" cy="692497"/>
          </a:xfrm>
          <a:prstGeom prst="rect">
            <a:avLst/>
          </a:prstGeom>
          <a:noFill/>
        </p:spPr>
        <p:txBody>
          <a:bodyPr wrap="square" rtlCol="0">
            <a:spAutoFit/>
          </a:bodyPr>
          <a:lstStyle/>
          <a:p>
            <a:r>
              <a:rPr lang="en-IE" sz="1300" b="1" dirty="0" smtClean="0">
                <a:solidFill>
                  <a:srgbClr val="D27474"/>
                </a:solidFill>
              </a:rPr>
              <a:t>Symbols, Icons, Emblems, Decor, Displays</a:t>
            </a:r>
            <a:endParaRPr lang="en-IE" sz="1300" b="1" dirty="0">
              <a:solidFill>
                <a:srgbClr val="D27474"/>
              </a:solidFill>
            </a:endParaRPr>
          </a:p>
        </p:txBody>
      </p:sp>
      <p:sp>
        <p:nvSpPr>
          <p:cNvPr id="41" name="TextBox 40"/>
          <p:cNvSpPr txBox="1"/>
          <p:nvPr/>
        </p:nvSpPr>
        <p:spPr>
          <a:xfrm>
            <a:off x="7452320" y="260648"/>
            <a:ext cx="1440160" cy="692497"/>
          </a:xfrm>
          <a:prstGeom prst="rect">
            <a:avLst/>
          </a:prstGeom>
          <a:noFill/>
        </p:spPr>
        <p:txBody>
          <a:bodyPr wrap="square" rtlCol="0">
            <a:spAutoFit/>
          </a:bodyPr>
          <a:lstStyle/>
          <a:p>
            <a:r>
              <a:rPr lang="en-IE" sz="1300" b="1" dirty="0" smtClean="0">
                <a:solidFill>
                  <a:srgbClr val="D27474"/>
                </a:solidFill>
              </a:rPr>
              <a:t>Relationships, Collaboration, Partnership</a:t>
            </a:r>
            <a:endParaRPr lang="en-IE" sz="1300" b="1" dirty="0">
              <a:solidFill>
                <a:srgbClr val="D27474"/>
              </a:solidFill>
            </a:endParaRPr>
          </a:p>
        </p:txBody>
      </p:sp>
      <p:sp>
        <p:nvSpPr>
          <p:cNvPr id="31" name="TextBox 30"/>
          <p:cNvSpPr txBox="1"/>
          <p:nvPr/>
        </p:nvSpPr>
        <p:spPr>
          <a:xfrm>
            <a:off x="5816014" y="3645024"/>
            <a:ext cx="2880320" cy="292388"/>
          </a:xfrm>
          <a:prstGeom prst="rect">
            <a:avLst/>
          </a:prstGeom>
          <a:noFill/>
        </p:spPr>
        <p:txBody>
          <a:bodyPr wrap="square" rtlCol="0">
            <a:spAutoFit/>
          </a:bodyPr>
          <a:lstStyle/>
          <a:p>
            <a:r>
              <a:rPr lang="en-IE" sz="1300" b="1" dirty="0" smtClean="0">
                <a:solidFill>
                  <a:srgbClr val="777AE5"/>
                </a:solidFill>
              </a:rPr>
              <a:t>Developing, Monitoring &amp; Evaluating</a:t>
            </a:r>
            <a:endParaRPr lang="en-IE" sz="1300" b="1" dirty="0">
              <a:solidFill>
                <a:srgbClr val="777AE5"/>
              </a:solidFill>
            </a:endParaRPr>
          </a:p>
        </p:txBody>
      </p:sp>
      <p:sp>
        <p:nvSpPr>
          <p:cNvPr id="13" name="TextBox 12"/>
          <p:cNvSpPr txBox="1"/>
          <p:nvPr/>
        </p:nvSpPr>
        <p:spPr>
          <a:xfrm>
            <a:off x="5508104" y="2669164"/>
            <a:ext cx="1800200" cy="307777"/>
          </a:xfrm>
          <a:prstGeom prst="rect">
            <a:avLst/>
          </a:prstGeom>
          <a:noFill/>
        </p:spPr>
        <p:txBody>
          <a:bodyPr wrap="square" rtlCol="0">
            <a:spAutoFit/>
          </a:bodyPr>
          <a:lstStyle/>
          <a:p>
            <a:r>
              <a:rPr lang="en-IE" sz="1400" b="1" dirty="0" smtClean="0">
                <a:solidFill>
                  <a:srgbClr val="48A653"/>
                </a:solidFill>
              </a:rPr>
              <a:t>Religious Formation</a:t>
            </a:r>
            <a:endParaRPr lang="en-IE" sz="1400" b="1" dirty="0">
              <a:solidFill>
                <a:srgbClr val="48A653"/>
              </a:solidFill>
            </a:endParaRPr>
          </a:p>
        </p:txBody>
      </p:sp>
      <p:sp>
        <p:nvSpPr>
          <p:cNvPr id="19" name="TextBox 18"/>
          <p:cNvSpPr txBox="1"/>
          <p:nvPr/>
        </p:nvSpPr>
        <p:spPr>
          <a:xfrm rot="21049870">
            <a:off x="769967" y="5435007"/>
            <a:ext cx="1068846" cy="307777"/>
          </a:xfrm>
          <a:prstGeom prst="rect">
            <a:avLst/>
          </a:prstGeom>
          <a:noFill/>
        </p:spPr>
        <p:txBody>
          <a:bodyPr wrap="square" rtlCol="0">
            <a:spAutoFit/>
          </a:bodyPr>
          <a:lstStyle/>
          <a:p>
            <a:r>
              <a:rPr lang="en-IE" sz="1400" b="1" dirty="0" smtClean="0">
                <a:solidFill>
                  <a:srgbClr val="79471D"/>
                </a:solidFill>
              </a:rPr>
              <a:t>Excellence</a:t>
            </a:r>
            <a:endParaRPr lang="en-IE" sz="1400" b="1" dirty="0">
              <a:solidFill>
                <a:srgbClr val="79471D"/>
              </a:solidFill>
            </a:endParaRPr>
          </a:p>
        </p:txBody>
      </p:sp>
      <p:sp>
        <p:nvSpPr>
          <p:cNvPr id="20" name="TextBox 19"/>
          <p:cNvSpPr txBox="1"/>
          <p:nvPr/>
        </p:nvSpPr>
        <p:spPr>
          <a:xfrm rot="20942906">
            <a:off x="548458" y="5870515"/>
            <a:ext cx="2232571" cy="307777"/>
          </a:xfrm>
          <a:prstGeom prst="rect">
            <a:avLst/>
          </a:prstGeom>
          <a:noFill/>
        </p:spPr>
        <p:txBody>
          <a:bodyPr wrap="square" rtlCol="0">
            <a:spAutoFit/>
          </a:bodyPr>
          <a:lstStyle/>
          <a:p>
            <a:r>
              <a:rPr lang="en-IE" sz="1400" b="1" dirty="0" smtClean="0">
                <a:solidFill>
                  <a:srgbClr val="C00000"/>
                </a:solidFill>
              </a:rPr>
              <a:t>Compassion</a:t>
            </a:r>
            <a:r>
              <a:rPr lang="en-IE" sz="1400" b="1" dirty="0" smtClean="0">
                <a:solidFill>
                  <a:srgbClr val="79471D"/>
                </a:solidFill>
              </a:rPr>
              <a:t>        </a:t>
            </a:r>
            <a:r>
              <a:rPr lang="en-IE" sz="1400" b="1" dirty="0" smtClean="0">
                <a:solidFill>
                  <a:srgbClr val="C00000"/>
                </a:solidFill>
              </a:rPr>
              <a:t>Service</a:t>
            </a:r>
            <a:endParaRPr lang="en-IE" sz="1400" b="1" dirty="0">
              <a:solidFill>
                <a:srgbClr val="C00000"/>
              </a:solidFill>
            </a:endParaRPr>
          </a:p>
        </p:txBody>
      </p:sp>
      <p:sp>
        <p:nvSpPr>
          <p:cNvPr id="21" name="TextBox 20"/>
          <p:cNvSpPr txBox="1"/>
          <p:nvPr/>
        </p:nvSpPr>
        <p:spPr>
          <a:xfrm rot="728231">
            <a:off x="5648850" y="5829017"/>
            <a:ext cx="3265651" cy="523220"/>
          </a:xfrm>
          <a:prstGeom prst="rect">
            <a:avLst/>
          </a:prstGeom>
          <a:noFill/>
        </p:spPr>
        <p:txBody>
          <a:bodyPr wrap="square" rtlCol="0">
            <a:spAutoFit/>
          </a:bodyPr>
          <a:lstStyle/>
          <a:p>
            <a:pPr lvl="0"/>
            <a:r>
              <a:rPr lang="en-IE" sz="1400" b="1" dirty="0" smtClean="0">
                <a:solidFill>
                  <a:schemeClr val="accent6">
                    <a:lumMod val="50000"/>
                  </a:schemeClr>
                </a:solidFill>
              </a:rPr>
              <a:t>Evangelising mission of Catholic Church</a:t>
            </a:r>
          </a:p>
          <a:p>
            <a:endParaRPr lang="en-IE" sz="1400" b="1" dirty="0">
              <a:solidFill>
                <a:srgbClr val="79471D"/>
              </a:solidFill>
            </a:endParaRPr>
          </a:p>
        </p:txBody>
      </p:sp>
      <p:sp>
        <p:nvSpPr>
          <p:cNvPr id="22" name="TextBox 21"/>
          <p:cNvSpPr txBox="1"/>
          <p:nvPr/>
        </p:nvSpPr>
        <p:spPr>
          <a:xfrm rot="736414">
            <a:off x="5362713" y="6267418"/>
            <a:ext cx="2585153" cy="319458"/>
          </a:xfrm>
          <a:prstGeom prst="rect">
            <a:avLst/>
          </a:prstGeom>
          <a:noFill/>
        </p:spPr>
        <p:txBody>
          <a:bodyPr wrap="square" rtlCol="0">
            <a:spAutoFit/>
          </a:bodyPr>
          <a:lstStyle/>
          <a:p>
            <a:r>
              <a:rPr lang="en-IE" sz="1400" b="1" dirty="0" smtClean="0">
                <a:solidFill>
                  <a:srgbClr val="79471D"/>
                </a:solidFill>
              </a:rPr>
              <a:t>Human Dignity  Respect</a:t>
            </a:r>
            <a:endParaRPr lang="en-IE" sz="1400" b="1" dirty="0">
              <a:solidFill>
                <a:srgbClr val="79471D"/>
              </a:solidFill>
            </a:endParaRPr>
          </a:p>
        </p:txBody>
      </p:sp>
      <p:sp>
        <p:nvSpPr>
          <p:cNvPr id="24" name="TextBox 23"/>
          <p:cNvSpPr txBox="1"/>
          <p:nvPr/>
        </p:nvSpPr>
        <p:spPr>
          <a:xfrm rot="20954432">
            <a:off x="2583427" y="5563087"/>
            <a:ext cx="768154" cy="307777"/>
          </a:xfrm>
          <a:prstGeom prst="rect">
            <a:avLst/>
          </a:prstGeom>
          <a:noFill/>
        </p:spPr>
        <p:txBody>
          <a:bodyPr wrap="square" rtlCol="0">
            <a:spAutoFit/>
          </a:bodyPr>
          <a:lstStyle/>
          <a:p>
            <a:r>
              <a:rPr lang="en-IE" sz="1400" b="1" dirty="0" smtClean="0">
                <a:solidFill>
                  <a:srgbClr val="C00000"/>
                </a:solidFill>
              </a:rPr>
              <a:t>Justice</a:t>
            </a:r>
            <a:r>
              <a:rPr lang="en-IE" sz="1400" b="1" dirty="0" smtClean="0">
                <a:solidFill>
                  <a:srgbClr val="79471D"/>
                </a:solidFill>
              </a:rPr>
              <a:t> </a:t>
            </a:r>
          </a:p>
        </p:txBody>
      </p:sp>
      <p:sp>
        <p:nvSpPr>
          <p:cNvPr id="23" name="TextBox 22"/>
          <p:cNvSpPr txBox="1"/>
          <p:nvPr/>
        </p:nvSpPr>
        <p:spPr>
          <a:xfrm rot="181339">
            <a:off x="5597674" y="5005981"/>
            <a:ext cx="2938215" cy="307777"/>
          </a:xfrm>
          <a:prstGeom prst="rect">
            <a:avLst/>
          </a:prstGeom>
          <a:noFill/>
        </p:spPr>
        <p:txBody>
          <a:bodyPr wrap="square" rtlCol="0">
            <a:spAutoFit/>
          </a:bodyPr>
          <a:lstStyle/>
          <a:p>
            <a:pPr algn="ctr"/>
            <a:r>
              <a:rPr lang="en-IE" sz="1400" b="1" dirty="0" smtClean="0">
                <a:solidFill>
                  <a:srgbClr val="79471D"/>
                </a:solidFill>
              </a:rPr>
              <a:t>Charism of Mercy Congregation</a:t>
            </a:r>
            <a:endParaRPr lang="en-IE" sz="1400" b="1" dirty="0">
              <a:solidFill>
                <a:srgbClr val="79471D"/>
              </a:solidFill>
            </a:endParaRPr>
          </a:p>
        </p:txBody>
      </p:sp>
      <p:sp>
        <p:nvSpPr>
          <p:cNvPr id="44" name="TextBox 43"/>
          <p:cNvSpPr txBox="1"/>
          <p:nvPr/>
        </p:nvSpPr>
        <p:spPr>
          <a:xfrm rot="21068878">
            <a:off x="2067253" y="5116611"/>
            <a:ext cx="1368152" cy="307777"/>
          </a:xfrm>
          <a:prstGeom prst="rect">
            <a:avLst/>
          </a:prstGeom>
          <a:noFill/>
        </p:spPr>
        <p:txBody>
          <a:bodyPr wrap="square" rtlCol="0">
            <a:spAutoFit/>
          </a:bodyPr>
          <a:lstStyle/>
          <a:p>
            <a:r>
              <a:rPr lang="en-IE" sz="1400" b="1" dirty="0" smtClean="0">
                <a:solidFill>
                  <a:srgbClr val="79471D"/>
                </a:solidFill>
              </a:rPr>
              <a:t>Wholistic  Care</a:t>
            </a:r>
            <a:endParaRPr lang="en-IE" sz="1400" dirty="0"/>
          </a:p>
        </p:txBody>
      </p:sp>
      <p:sp>
        <p:nvSpPr>
          <p:cNvPr id="45" name="TextBox 44"/>
          <p:cNvSpPr txBox="1"/>
          <p:nvPr/>
        </p:nvSpPr>
        <p:spPr>
          <a:xfrm rot="20578210">
            <a:off x="1040897" y="6158202"/>
            <a:ext cx="2376264" cy="307777"/>
          </a:xfrm>
          <a:prstGeom prst="rect">
            <a:avLst/>
          </a:prstGeom>
          <a:noFill/>
        </p:spPr>
        <p:txBody>
          <a:bodyPr wrap="square" rtlCol="0">
            <a:spAutoFit/>
          </a:bodyPr>
          <a:lstStyle/>
          <a:p>
            <a:r>
              <a:rPr lang="en-IE" sz="1400" b="1" dirty="0" smtClean="0">
                <a:solidFill>
                  <a:srgbClr val="79471D"/>
                </a:solidFill>
              </a:rPr>
              <a:t>Special Concern for the poor</a:t>
            </a:r>
            <a:endParaRPr lang="en-IE" sz="1400" dirty="0"/>
          </a:p>
        </p:txBody>
      </p:sp>
      <p:sp>
        <p:nvSpPr>
          <p:cNvPr id="46" name="TextBox 45"/>
          <p:cNvSpPr txBox="1"/>
          <p:nvPr/>
        </p:nvSpPr>
        <p:spPr>
          <a:xfrm>
            <a:off x="4211960" y="6021288"/>
            <a:ext cx="936104" cy="738664"/>
          </a:xfrm>
          <a:prstGeom prst="rect">
            <a:avLst/>
          </a:prstGeom>
          <a:noFill/>
        </p:spPr>
        <p:txBody>
          <a:bodyPr wrap="square" rtlCol="0">
            <a:spAutoFit/>
          </a:bodyPr>
          <a:lstStyle/>
          <a:p>
            <a:r>
              <a:rPr lang="en-IE" sz="1400" b="1" dirty="0" smtClean="0">
                <a:solidFill>
                  <a:srgbClr val="79471D"/>
                </a:solidFill>
              </a:rPr>
              <a:t>Integrity</a:t>
            </a:r>
            <a:br>
              <a:rPr lang="en-IE" sz="1400" b="1" dirty="0" smtClean="0">
                <a:solidFill>
                  <a:srgbClr val="79471D"/>
                </a:solidFill>
              </a:rPr>
            </a:br>
            <a:endParaRPr lang="en-IE" sz="1400" b="1" dirty="0" smtClean="0">
              <a:solidFill>
                <a:srgbClr val="79471D"/>
              </a:solidFill>
            </a:endParaRPr>
          </a:p>
          <a:p>
            <a:r>
              <a:rPr lang="en-IE" sz="1400" b="1" dirty="0" smtClean="0">
                <a:solidFill>
                  <a:srgbClr val="C00000"/>
                </a:solidFill>
              </a:rPr>
              <a:t>Courage</a:t>
            </a:r>
            <a:endParaRPr lang="en-IE" sz="1400" dirty="0">
              <a:solidFill>
                <a:srgbClr val="C00000"/>
              </a:solidFill>
            </a:endParaRPr>
          </a:p>
        </p:txBody>
      </p:sp>
      <p:sp>
        <p:nvSpPr>
          <p:cNvPr id="47" name="TextBox 46"/>
          <p:cNvSpPr txBox="1"/>
          <p:nvPr/>
        </p:nvSpPr>
        <p:spPr>
          <a:xfrm rot="296698">
            <a:off x="6207917" y="5409232"/>
            <a:ext cx="2935999" cy="523220"/>
          </a:xfrm>
          <a:prstGeom prst="rect">
            <a:avLst/>
          </a:prstGeom>
          <a:noFill/>
        </p:spPr>
        <p:txBody>
          <a:bodyPr wrap="square" rtlCol="0">
            <a:spAutoFit/>
          </a:bodyPr>
          <a:lstStyle/>
          <a:p>
            <a:pPr lvl="0"/>
            <a:r>
              <a:rPr lang="en-IE" sz="1400" b="1" dirty="0" smtClean="0">
                <a:solidFill>
                  <a:schemeClr val="accent6">
                    <a:lumMod val="50000"/>
                  </a:schemeClr>
                </a:solidFill>
              </a:rPr>
              <a:t>Heritage and tradition of school</a:t>
            </a:r>
          </a:p>
          <a:p>
            <a:endParaRPr lang="en-IE" sz="1400" dirty="0"/>
          </a:p>
        </p:txBody>
      </p:sp>
      <p:sp>
        <p:nvSpPr>
          <p:cNvPr id="42" name="Rectangle 41"/>
          <p:cNvSpPr/>
          <p:nvPr/>
        </p:nvSpPr>
        <p:spPr>
          <a:xfrm>
            <a:off x="0" y="0"/>
            <a:ext cx="9144000" cy="6858000"/>
          </a:xfrm>
          <a:prstGeom prst="rect">
            <a:avLst/>
          </a:prstGeom>
          <a:noFill/>
          <a:ln w="76200">
            <a:solidFill>
              <a:srgbClr val="96DA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8" name="TextBox 17"/>
          <p:cNvSpPr txBox="1"/>
          <p:nvPr/>
        </p:nvSpPr>
        <p:spPr>
          <a:xfrm>
            <a:off x="4258568" y="5115619"/>
            <a:ext cx="1008112" cy="369332"/>
          </a:xfrm>
          <a:prstGeom prst="rect">
            <a:avLst/>
          </a:prstGeom>
          <a:noFill/>
        </p:spPr>
        <p:txBody>
          <a:bodyPr wrap="square" rtlCol="0">
            <a:spAutoFit/>
          </a:bodyPr>
          <a:lstStyle/>
          <a:p>
            <a:pPr algn="ctr"/>
            <a:r>
              <a:rPr lang="en-IE" b="1" dirty="0" smtClean="0">
                <a:solidFill>
                  <a:srgbClr val="C00000"/>
                </a:solidFill>
              </a:rPr>
              <a:t>Identity</a:t>
            </a:r>
            <a:endParaRPr lang="en-IE" b="1" dirty="0">
              <a:solidFill>
                <a:srgbClr val="C00000"/>
              </a:solidFill>
            </a:endParaRPr>
          </a:p>
        </p:txBody>
      </p:sp>
      <p:sp>
        <p:nvSpPr>
          <p:cNvPr id="49" name="TextBox 48"/>
          <p:cNvSpPr txBox="1"/>
          <p:nvPr/>
        </p:nvSpPr>
        <p:spPr>
          <a:xfrm rot="20487683">
            <a:off x="3370750" y="5884834"/>
            <a:ext cx="1003720" cy="307777"/>
          </a:xfrm>
          <a:prstGeom prst="rect">
            <a:avLst/>
          </a:prstGeom>
          <a:noFill/>
        </p:spPr>
        <p:txBody>
          <a:bodyPr wrap="square" rtlCol="0">
            <a:spAutoFit/>
          </a:bodyPr>
          <a:lstStyle/>
          <a:p>
            <a:r>
              <a:rPr lang="en-IE" sz="1400" b="1" dirty="0" smtClean="0">
                <a:solidFill>
                  <a:srgbClr val="C00000"/>
                </a:solidFill>
              </a:rPr>
              <a:t>Hospitality</a:t>
            </a:r>
          </a:p>
        </p:txBody>
      </p:sp>
      <p:sp>
        <p:nvSpPr>
          <p:cNvPr id="43" name="TextBox 42"/>
          <p:cNvSpPr txBox="1"/>
          <p:nvPr/>
        </p:nvSpPr>
        <p:spPr>
          <a:xfrm rot="897902">
            <a:off x="5513432" y="5223436"/>
            <a:ext cx="4081628" cy="1692771"/>
          </a:xfrm>
          <a:prstGeom prst="rect">
            <a:avLst/>
          </a:prstGeom>
          <a:noFill/>
        </p:spPr>
        <p:txBody>
          <a:bodyPr wrap="square" rtlCol="0">
            <a:spAutoFit/>
          </a:bodyPr>
          <a:lstStyle/>
          <a:p>
            <a:pPr lvl="0"/>
            <a:endParaRPr lang="en-IE" dirty="0" smtClean="0">
              <a:solidFill>
                <a:srgbClr val="000000"/>
              </a:solidFill>
              <a:latin typeface="Calibri" pitchFamily="34" charset="0"/>
              <a:ea typeface="Calibri" pitchFamily="34" charset="0"/>
              <a:cs typeface="Times New Roman" pitchFamily="18" charset="0"/>
            </a:endParaRPr>
          </a:p>
          <a:p>
            <a:pPr lvl="0"/>
            <a:endParaRPr lang="en-IE" sz="1400" b="1" dirty="0" smtClean="0">
              <a:solidFill>
                <a:schemeClr val="accent6">
                  <a:lumMod val="50000"/>
                </a:schemeClr>
              </a:solidFill>
              <a:latin typeface="Calibri" pitchFamily="34" charset="0"/>
              <a:ea typeface="Calibri" pitchFamily="34" charset="0"/>
              <a:cs typeface="Times New Roman" pitchFamily="18" charset="0"/>
            </a:endParaRPr>
          </a:p>
          <a:p>
            <a:endParaRPr lang="en-IE" dirty="0" smtClean="0"/>
          </a:p>
          <a:p>
            <a:endParaRPr lang="en-IE" dirty="0" smtClean="0"/>
          </a:p>
          <a:p>
            <a:endParaRPr lang="en-IE" dirty="0" smtClean="0"/>
          </a:p>
          <a:p>
            <a:endParaRPr lang="en-IE" dirty="0"/>
          </a:p>
        </p:txBody>
      </p:sp>
      <p:sp>
        <p:nvSpPr>
          <p:cNvPr id="50" name="TextBox 49"/>
          <p:cNvSpPr txBox="1"/>
          <p:nvPr/>
        </p:nvSpPr>
        <p:spPr>
          <a:xfrm rot="20687453">
            <a:off x="1697251" y="4710556"/>
            <a:ext cx="2448272" cy="307777"/>
          </a:xfrm>
          <a:prstGeom prst="rect">
            <a:avLst/>
          </a:prstGeom>
          <a:noFill/>
        </p:spPr>
        <p:txBody>
          <a:bodyPr wrap="square" rtlCol="0">
            <a:spAutoFit/>
          </a:bodyPr>
          <a:lstStyle/>
          <a:p>
            <a:r>
              <a:rPr lang="en-IE" sz="1400" b="1" dirty="0" smtClean="0">
                <a:solidFill>
                  <a:schemeClr val="accent6">
                    <a:lumMod val="50000"/>
                  </a:schemeClr>
                </a:solidFill>
              </a:rPr>
              <a:t>Catholic Faith Tradition</a:t>
            </a:r>
            <a:endParaRPr lang="en-IE" sz="1400" b="1" dirty="0">
              <a:solidFill>
                <a:schemeClr val="accent6">
                  <a:lumMod val="50000"/>
                </a:schemeClr>
              </a:solidFill>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2000"/>
                                        <p:tgtEl>
                                          <p:spTgt spid="18"/>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2000"/>
                                        <p:tgtEl>
                                          <p:spTgt spid="19"/>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2000"/>
                                        <p:tgtEl>
                                          <p:spTgt spid="44"/>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000"/>
                                        <p:tgtEl>
                                          <p:spTgt spid="20"/>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2000"/>
                                        <p:tgtEl>
                                          <p:spTgt spid="24"/>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2000"/>
                                        <p:tgtEl>
                                          <p:spTgt spid="45"/>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2000"/>
                                        <p:tgtEl>
                                          <p:spTgt spid="46"/>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2000"/>
                                        <p:tgtEl>
                                          <p:spTgt spid="2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2000"/>
                                        <p:tgtEl>
                                          <p:spTgt spid="21"/>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2000"/>
                                        <p:tgtEl>
                                          <p:spTgt spid="47"/>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2000"/>
                                        <p:tgtEl>
                                          <p:spTgt spid="23"/>
                                        </p:tgtEl>
                                      </p:cBhvr>
                                    </p:animEffect>
                                  </p:childTnLst>
                                </p:cTn>
                              </p:par>
                              <p:par>
                                <p:cTn id="42" presetID="10" presetClass="entr" presetSubtype="0" fill="hold" nodeType="withEffect">
                                  <p:stCondLst>
                                    <p:cond delay="500"/>
                                  </p:stCondLst>
                                  <p:childTnLst>
                                    <p:set>
                                      <p:cBhvr>
                                        <p:cTn id="43" dur="1" fill="hold">
                                          <p:stCondLst>
                                            <p:cond delay="0"/>
                                          </p:stCondLst>
                                        </p:cTn>
                                        <p:tgtEl>
                                          <p:spTgt spid="49">
                                            <p:txEl>
                                              <p:pRg st="0" end="0"/>
                                            </p:txEl>
                                          </p:spTgt>
                                        </p:tgtEl>
                                        <p:attrNameLst>
                                          <p:attrName>style.visibility</p:attrName>
                                        </p:attrNameLst>
                                      </p:cBhvr>
                                      <p:to>
                                        <p:strVal val="visible"/>
                                      </p:to>
                                    </p:set>
                                    <p:animEffect transition="in" filter="fade">
                                      <p:cBhvr>
                                        <p:cTn id="44" dur="2000"/>
                                        <p:tgtEl>
                                          <p:spTgt spid="49">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2000"/>
                                        <p:tgtEl>
                                          <p:spTgt spid="35"/>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2000"/>
                                        <p:tgtEl>
                                          <p:spTgt spid="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20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2000"/>
                                        <p:tgtEl>
                                          <p:spTgt spid="2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2000"/>
                                        <p:tgtEl>
                                          <p:spTgt spid="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2000"/>
                                        <p:tgtEl>
                                          <p:spTgt spid="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2000"/>
                                        <p:tgtEl>
                                          <p:spTgt spid="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0"/>
                                        <p:tgtEl>
                                          <p:spTgt spid="1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2000"/>
                                        <p:tgtEl>
                                          <p:spTgt spid="1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2000"/>
                                        <p:tgtEl>
                                          <p:spTgt spid="1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2000"/>
                                        <p:tgtEl>
                                          <p:spTgt spid="2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2000"/>
                                        <p:tgtEl>
                                          <p:spTgt spid="1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fade">
                                      <p:cBhvr>
                                        <p:cTn id="86" dur="2000"/>
                                        <p:tgtEl>
                                          <p:spTgt spid="10"/>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fade">
                                      <p:cBhvr>
                                        <p:cTn id="91" dur="2000"/>
                                        <p:tgtEl>
                                          <p:spTgt spid="4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6"/>
                                        </p:tgtEl>
                                        <p:attrNameLst>
                                          <p:attrName>style.visibility</p:attrName>
                                        </p:attrNameLst>
                                      </p:cBhvr>
                                      <p:to>
                                        <p:strVal val="visible"/>
                                      </p:to>
                                    </p:set>
                                    <p:animEffect transition="in" filter="fade">
                                      <p:cBhvr>
                                        <p:cTn id="94" dur="2000"/>
                                        <p:tgtEl>
                                          <p:spTgt spid="3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200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fade">
                                      <p:cBhvr>
                                        <p:cTn id="100" dur="2000"/>
                                        <p:tgtEl>
                                          <p:spTgt spid="41"/>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37"/>
                                        </p:tgtEl>
                                        <p:attrNameLst>
                                          <p:attrName>style.visibility</p:attrName>
                                        </p:attrNameLst>
                                      </p:cBhvr>
                                      <p:to>
                                        <p:strVal val="visible"/>
                                      </p:to>
                                    </p:set>
                                    <p:animEffect transition="in" filter="fade">
                                      <p:cBhvr>
                                        <p:cTn id="105" dur="2000"/>
                                        <p:tgtEl>
                                          <p:spTgt spid="37"/>
                                        </p:tgtEl>
                                      </p:cBhvr>
                                    </p:animEffect>
                                  </p:childTnLst>
                                </p:cTn>
                              </p:par>
                            </p:childTnLst>
                          </p:cTn>
                        </p:par>
                        <p:par>
                          <p:cTn id="106" fill="hold">
                            <p:stCondLst>
                              <p:cond delay="2000"/>
                            </p:stCondLst>
                            <p:childTnLst>
                              <p:par>
                                <p:cTn id="107" presetID="10" presetClass="entr" presetSubtype="0"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fade">
                                      <p:cBhvr>
                                        <p:cTn id="109" dur="2000"/>
                                        <p:tgtEl>
                                          <p:spTgt spid="17"/>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2000"/>
                                        <p:tgtEl>
                                          <p:spTgt spid="29"/>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fade">
                                      <p:cBhvr>
                                        <p:cTn id="115" dur="2000"/>
                                        <p:tgtEl>
                                          <p:spTgt spid="30"/>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2000"/>
                                        <p:tgtEl>
                                          <p:spTgt spid="31"/>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34"/>
                                        </p:tgtEl>
                                        <p:attrNameLst>
                                          <p:attrName>style.visibility</p:attrName>
                                        </p:attrNameLst>
                                      </p:cBhvr>
                                      <p:to>
                                        <p:strVal val="visible"/>
                                      </p:to>
                                    </p:set>
                                    <p:animEffect transition="in" filter="fade">
                                      <p:cBhvr>
                                        <p:cTn id="121" dur="2000"/>
                                        <p:tgtEl>
                                          <p:spTgt spid="34"/>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2"/>
                                        </p:tgtEl>
                                        <p:attrNameLst>
                                          <p:attrName>style.visibility</p:attrName>
                                        </p:attrNameLst>
                                      </p:cBhvr>
                                      <p:to>
                                        <p:strVal val="visible"/>
                                      </p:to>
                                    </p:set>
                                    <p:animEffect transition="in" filter="fade">
                                      <p:cBhvr>
                                        <p:cTn id="124"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4" grpId="0"/>
      <p:bldP spid="15" grpId="0"/>
      <p:bldP spid="25" grpId="0"/>
      <p:bldP spid="26" grpId="0"/>
      <p:bldP spid="29" grpId="0"/>
      <p:bldP spid="30" grpId="0"/>
      <p:bldP spid="32" grpId="0"/>
      <p:bldP spid="34" grpId="0"/>
      <p:bldP spid="17" grpId="0"/>
      <p:bldP spid="36" grpId="0"/>
      <p:bldP spid="39" grpId="0"/>
      <p:bldP spid="40" grpId="0"/>
      <p:bldP spid="41" grpId="0"/>
      <p:bldP spid="31" grpId="0"/>
      <p:bldP spid="13" grpId="0"/>
      <p:bldP spid="19" grpId="0"/>
      <p:bldP spid="20" grpId="0"/>
      <p:bldP spid="21" grpId="0"/>
      <p:bldP spid="22" grpId="0"/>
      <p:bldP spid="24" grpId="0"/>
      <p:bldP spid="23" grpId="0"/>
      <p:bldP spid="44" grpId="0"/>
      <p:bldP spid="45" grpId="0"/>
      <p:bldP spid="46" grpId="0"/>
      <p:bldP spid="4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p:nvPr>
        </p:nvSpPr>
        <p:spPr>
          <a:xfrm>
            <a:off x="251520" y="274638"/>
            <a:ext cx="8640960" cy="634082"/>
          </a:xfrm>
        </p:spPr>
        <p:txBody>
          <a:bodyPr anchor="t">
            <a:normAutofit/>
          </a:bodyPr>
          <a:lstStyle/>
          <a:p>
            <a:r>
              <a:rPr lang="en-IE" sz="3000" dirty="0" smtClean="0">
                <a:latin typeface="Georgia" pitchFamily="18" charset="0"/>
              </a:rPr>
              <a:t>Articulating the Mercy Philosophy Of Education</a:t>
            </a:r>
            <a:endParaRPr lang="en-IE" sz="3000" dirty="0">
              <a:latin typeface="Georgia" pitchFamily="18" charset="0"/>
            </a:endParaRPr>
          </a:p>
        </p:txBody>
      </p:sp>
      <p:sp>
        <p:nvSpPr>
          <p:cNvPr id="5" name="Content Placeholder 7"/>
          <p:cNvSpPr txBox="1">
            <a:spLocks/>
          </p:cNvSpPr>
          <p:nvPr/>
        </p:nvSpPr>
        <p:spPr>
          <a:xfrm>
            <a:off x="468064" y="980728"/>
            <a:ext cx="8229600" cy="5544616"/>
          </a:xfrm>
          <a:prstGeom prst="rect">
            <a:avLst/>
          </a:prstGeom>
          <a:solidFill>
            <a:srgbClr val="C1E9D3"/>
          </a:solidFill>
          <a:ln>
            <a:solidFill>
              <a:srgbClr val="15414B"/>
            </a:solidFill>
          </a:ln>
        </p:spPr>
        <p:txBody>
          <a:bodyPr vert="horz" lIns="91440" tIns="45720" rIns="91440" bIns="45720" rtlCol="0" anchor="ctr">
            <a:normAutofit/>
          </a:bodyPr>
          <a:lstStyle/>
          <a:p>
            <a:pPr marL="342900" marR="0" lvl="0" indent="-342900" algn="l" defTabSz="914400" rtl="0" eaLnBrk="1" fontAlgn="auto" latinLnBrk="0" hangingPunct="1">
              <a:lnSpc>
                <a:spcPct val="160000"/>
              </a:lnSpc>
              <a:spcBef>
                <a:spcPct val="20000"/>
              </a:spcBef>
              <a:spcAft>
                <a:spcPts val="0"/>
              </a:spcAft>
              <a:buClrTx/>
              <a:buSzTx/>
              <a:buFont typeface="Arial" pitchFamily="34" charset="0"/>
              <a:buNone/>
              <a:tabLst/>
              <a:defRPr/>
            </a:pPr>
            <a:endParaRPr kumimoji="0" lang="en-IE"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3" name="Content Placeholder 2"/>
          <p:cNvSpPr>
            <a:spLocks noGrp="1"/>
          </p:cNvSpPr>
          <p:nvPr>
            <p:ph idx="1"/>
          </p:nvPr>
        </p:nvSpPr>
        <p:spPr>
          <a:xfrm>
            <a:off x="457200" y="980728"/>
            <a:ext cx="8229600" cy="5616624"/>
          </a:xfrm>
        </p:spPr>
        <p:txBody>
          <a:bodyPr>
            <a:normAutofit fontScale="55000" lnSpcReduction="20000"/>
          </a:bodyPr>
          <a:lstStyle/>
          <a:p>
            <a:pPr lvl="0">
              <a:lnSpc>
                <a:spcPct val="170000"/>
              </a:lnSpc>
            </a:pPr>
            <a:r>
              <a:rPr lang="en-IE" sz="2500" dirty="0" smtClean="0">
                <a:latin typeface="Georgia" pitchFamily="18" charset="0"/>
              </a:rPr>
              <a:t>Mercy education reflects a Christian and Catholic identity</a:t>
            </a:r>
          </a:p>
          <a:p>
            <a:pPr lvl="0">
              <a:lnSpc>
                <a:spcPct val="170000"/>
              </a:lnSpc>
              <a:buNone/>
            </a:pPr>
            <a:r>
              <a:rPr lang="en-IE" sz="2500" dirty="0" smtClean="0">
                <a:latin typeface="Georgia" pitchFamily="18" charset="0"/>
              </a:rPr>
              <a:t>        -takes its inspiration from the ministry of Christ</a:t>
            </a:r>
          </a:p>
          <a:p>
            <a:pPr lvl="0">
              <a:lnSpc>
                <a:spcPct val="170000"/>
              </a:lnSpc>
              <a:buNone/>
            </a:pPr>
            <a:r>
              <a:rPr lang="en-IE" sz="2500" dirty="0" smtClean="0">
                <a:latin typeface="Georgia" pitchFamily="18" charset="0"/>
              </a:rPr>
              <a:t>        - participates in the mission of the Church within the surrounding culture</a:t>
            </a:r>
          </a:p>
          <a:p>
            <a:pPr lvl="0">
              <a:lnSpc>
                <a:spcPct val="170000"/>
              </a:lnSpc>
            </a:pPr>
            <a:r>
              <a:rPr lang="en-IE" sz="2500" dirty="0" smtClean="0">
                <a:latin typeface="Georgia" pitchFamily="18" charset="0"/>
              </a:rPr>
              <a:t>Mercy education is person </a:t>
            </a:r>
            <a:r>
              <a:rPr lang="en-IE" sz="2500" dirty="0" err="1" smtClean="0">
                <a:latin typeface="Georgia" pitchFamily="18" charset="0"/>
              </a:rPr>
              <a:t>centered</a:t>
            </a:r>
            <a:endParaRPr lang="en-IE" sz="2500" dirty="0" smtClean="0">
              <a:latin typeface="Georgia" pitchFamily="18" charset="0"/>
            </a:endParaRPr>
          </a:p>
          <a:p>
            <a:pPr lvl="0">
              <a:lnSpc>
                <a:spcPct val="170000"/>
              </a:lnSpc>
              <a:buNone/>
            </a:pPr>
            <a:r>
              <a:rPr lang="en-IE" sz="2500" dirty="0" smtClean="0">
                <a:latin typeface="Georgia" pitchFamily="18" charset="0"/>
              </a:rPr>
              <a:t>        - focussed on the dignity and destiny of the individual as a child of God</a:t>
            </a:r>
          </a:p>
          <a:p>
            <a:pPr lvl="0">
              <a:lnSpc>
                <a:spcPct val="170000"/>
              </a:lnSpc>
              <a:buNone/>
            </a:pPr>
            <a:r>
              <a:rPr lang="en-IE" sz="2500" dirty="0" smtClean="0">
                <a:latin typeface="Georgia" pitchFamily="18" charset="0"/>
              </a:rPr>
              <a:t>         -  and as  a member  of the community of humanity and earth. </a:t>
            </a:r>
          </a:p>
          <a:p>
            <a:pPr lvl="0">
              <a:lnSpc>
                <a:spcPct val="170000"/>
              </a:lnSpc>
            </a:pPr>
            <a:r>
              <a:rPr lang="en-IE" sz="2500" dirty="0" smtClean="0">
                <a:latin typeface="Georgia" pitchFamily="18" charset="0"/>
              </a:rPr>
              <a:t>Mercy education promotes an explicit system of values.</a:t>
            </a:r>
          </a:p>
          <a:p>
            <a:pPr lvl="0">
              <a:lnSpc>
                <a:spcPct val="170000"/>
              </a:lnSpc>
              <a:buNone/>
            </a:pPr>
            <a:r>
              <a:rPr lang="en-IE" sz="2500" dirty="0" smtClean="0">
                <a:latin typeface="Georgia" pitchFamily="18" charset="0"/>
              </a:rPr>
              <a:t>         - commitment to justice</a:t>
            </a:r>
          </a:p>
          <a:p>
            <a:pPr lvl="0">
              <a:lnSpc>
                <a:spcPct val="170000"/>
              </a:lnSpc>
              <a:buNone/>
            </a:pPr>
            <a:r>
              <a:rPr lang="en-IE" sz="2500" dirty="0" smtClean="0">
                <a:latin typeface="Georgia" pitchFamily="18" charset="0"/>
              </a:rPr>
              <a:t>         -pursuit of truth</a:t>
            </a:r>
          </a:p>
          <a:p>
            <a:pPr lvl="0">
              <a:lnSpc>
                <a:spcPct val="170000"/>
              </a:lnSpc>
              <a:buNone/>
            </a:pPr>
            <a:r>
              <a:rPr lang="en-IE" sz="2500" dirty="0" smtClean="0">
                <a:latin typeface="Georgia" pitchFamily="18" charset="0"/>
              </a:rPr>
              <a:t>         - cultivation of beauty,</a:t>
            </a:r>
          </a:p>
          <a:p>
            <a:pPr lvl="0">
              <a:lnSpc>
                <a:spcPct val="170000"/>
              </a:lnSpc>
              <a:buNone/>
            </a:pPr>
            <a:r>
              <a:rPr lang="en-IE" sz="2500" dirty="0" smtClean="0">
                <a:latin typeface="Georgia" pitchFamily="18" charset="0"/>
              </a:rPr>
              <a:t>          - respectful relationships. </a:t>
            </a:r>
          </a:p>
          <a:p>
            <a:pPr lvl="0">
              <a:lnSpc>
                <a:spcPct val="170000"/>
              </a:lnSpc>
              <a:buNone/>
            </a:pPr>
            <a:r>
              <a:rPr lang="en-IE" sz="2500" dirty="0" smtClean="0">
                <a:latin typeface="Georgia" pitchFamily="18" charset="0"/>
              </a:rPr>
              <a:t>          (Compassion, Justice, Respect, Hospitality, Service and Courage) </a:t>
            </a:r>
          </a:p>
          <a:p>
            <a:pPr lvl="0">
              <a:lnSpc>
                <a:spcPct val="170000"/>
              </a:lnSpc>
            </a:pPr>
            <a:r>
              <a:rPr lang="en-IE" sz="2500" dirty="0" smtClean="0">
                <a:latin typeface="Georgia" pitchFamily="18" charset="0"/>
              </a:rPr>
              <a:t>Defines knowledge in a broad sense. </a:t>
            </a:r>
          </a:p>
          <a:p>
            <a:pPr lvl="0">
              <a:lnSpc>
                <a:spcPct val="170000"/>
              </a:lnSpc>
              <a:buNone/>
            </a:pPr>
            <a:r>
              <a:rPr lang="en-IE" sz="2500" dirty="0" smtClean="0">
                <a:latin typeface="Georgia" pitchFamily="18" charset="0"/>
              </a:rPr>
              <a:t>         -Knowledge and understanding are more than the accumulation of facts </a:t>
            </a:r>
          </a:p>
          <a:p>
            <a:pPr lvl="0">
              <a:lnSpc>
                <a:spcPct val="170000"/>
              </a:lnSpc>
              <a:buNone/>
            </a:pPr>
            <a:r>
              <a:rPr lang="en-IE" sz="2500" dirty="0" smtClean="0">
                <a:latin typeface="Georgia" pitchFamily="18" charset="0"/>
              </a:rPr>
              <a:t>           and figures. </a:t>
            </a:r>
          </a:p>
          <a:p>
            <a:endParaRPr lang="en-IE"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853244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a:off x="8964488" y="0"/>
            <a:ext cx="179512" cy="6858000"/>
          </a:xfrm>
          <a:prstGeom prst="rect">
            <a:avLst/>
          </a:prstGeom>
          <a:solidFill>
            <a:srgbClr val="47B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 name="Rectangle 5"/>
          <p:cNvSpPr/>
          <p:nvPr/>
        </p:nvSpPr>
        <p:spPr>
          <a:xfrm rot="5400000">
            <a:off x="5481484" y="3375001"/>
            <a:ext cx="6858001" cy="108000"/>
          </a:xfrm>
          <a:prstGeom prst="rect">
            <a:avLst/>
          </a:prstGeom>
          <a:solidFill>
            <a:srgbClr val="F0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8532440" y="0"/>
            <a:ext cx="360040" cy="6858000"/>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 name="Title 1"/>
          <p:cNvSpPr>
            <a:spLocks noGrp="1"/>
          </p:cNvSpPr>
          <p:nvPr>
            <p:ph type="title"/>
          </p:nvPr>
        </p:nvSpPr>
        <p:spPr>
          <a:xfrm>
            <a:off x="516508" y="116632"/>
            <a:ext cx="7499176" cy="850106"/>
          </a:xfrm>
        </p:spPr>
        <p:txBody>
          <a:bodyPr anchor="t">
            <a:normAutofit fontScale="90000"/>
          </a:bodyPr>
          <a:lstStyle/>
          <a:p>
            <a:r>
              <a:rPr lang="en-IE" dirty="0">
                <a:latin typeface="Georgia" pitchFamily="18" charset="0"/>
              </a:rPr>
              <a:t> </a:t>
            </a:r>
            <a:r>
              <a:rPr lang="en-IE" sz="3100" dirty="0" smtClean="0">
                <a:latin typeface="Georgia" pitchFamily="18" charset="0"/>
              </a:rPr>
              <a:t>Creating </a:t>
            </a:r>
            <a:r>
              <a:rPr lang="en-IE" sz="3100" dirty="0">
                <a:latin typeface="Georgia" pitchFamily="18" charset="0"/>
              </a:rPr>
              <a:t>a Mercy Culture/Ethos in the school</a:t>
            </a:r>
            <a:r>
              <a:rPr lang="en-IE" dirty="0">
                <a:latin typeface="Georgia" pitchFamily="18" charset="0"/>
              </a:rPr>
              <a:t/>
            </a:r>
            <a:br>
              <a:rPr lang="en-IE" dirty="0">
                <a:latin typeface="Georgia" pitchFamily="18" charset="0"/>
              </a:rPr>
            </a:br>
            <a:endParaRPr lang="en-IE" dirty="0">
              <a:latin typeface="Georgia" pitchFamily="18" charset="0"/>
            </a:endParaRPr>
          </a:p>
        </p:txBody>
      </p:sp>
      <p:pic>
        <p:nvPicPr>
          <p:cNvPr id="6146" name="Picture 2"/>
          <p:cNvPicPr>
            <a:picLocks noGrp="1" noChangeAspect="1" noChangeArrowheads="1"/>
          </p:cNvPicPr>
          <p:nvPr>
            <p:ph idx="1"/>
          </p:nvPr>
        </p:nvPicPr>
        <p:blipFill>
          <a:blip r:embed="rId2" cstate="print"/>
          <a:srcRect/>
          <a:stretch>
            <a:fillRect/>
          </a:stretch>
        </p:blipFill>
        <p:spPr bwMode="auto">
          <a:xfrm>
            <a:off x="2267744" y="1052736"/>
            <a:ext cx="4032448" cy="5458801"/>
          </a:xfrm>
          <a:prstGeom prst="rect">
            <a:avLst/>
          </a:prstGeom>
          <a:noFill/>
          <a:ln w="12700">
            <a:solidFill>
              <a:srgbClr val="00A2C8"/>
            </a:solid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a:off x="0" y="0"/>
            <a:ext cx="9144000" cy="116632"/>
          </a:xfrm>
          <a:prstGeom prst="rect">
            <a:avLst/>
          </a:prstGeom>
          <a:solidFill>
            <a:srgbClr val="F0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5400000">
            <a:off x="-3375248" y="3375248"/>
            <a:ext cx="6858000" cy="107504"/>
          </a:xfrm>
          <a:prstGeom prst="rect">
            <a:avLst/>
          </a:prstGeom>
          <a:solidFill>
            <a:srgbClr val="2B87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p:nvPr>
        </p:nvSpPr>
        <p:spPr/>
        <p:txBody>
          <a:bodyPr>
            <a:noAutofit/>
          </a:bodyPr>
          <a:lstStyle/>
          <a:p>
            <a:r>
              <a:rPr lang="en-IE" sz="2800" dirty="0">
                <a:latin typeface="Georgia" pitchFamily="18" charset="0"/>
              </a:rPr>
              <a:t>C</a:t>
            </a:r>
            <a:r>
              <a:rPr lang="en-IE" sz="2800" dirty="0" smtClean="0">
                <a:latin typeface="Georgia" pitchFamily="18" charset="0"/>
              </a:rPr>
              <a:t>haracteristics of a positive Mercy school culture</a:t>
            </a:r>
            <a:endParaRPr lang="en-IE" sz="2800" dirty="0">
              <a:latin typeface="Georgia" pitchFamily="18" charset="0"/>
            </a:endParaRPr>
          </a:p>
        </p:txBody>
      </p:sp>
      <p:sp>
        <p:nvSpPr>
          <p:cNvPr id="3" name="Content Placeholder 2"/>
          <p:cNvSpPr>
            <a:spLocks noGrp="1"/>
          </p:cNvSpPr>
          <p:nvPr>
            <p:ph idx="1"/>
          </p:nvPr>
        </p:nvSpPr>
        <p:spPr>
          <a:xfrm>
            <a:off x="457200" y="1412776"/>
            <a:ext cx="8229600" cy="5069160"/>
          </a:xfrm>
        </p:spPr>
        <p:txBody>
          <a:bodyPr>
            <a:normAutofit fontScale="70000" lnSpcReduction="20000"/>
          </a:bodyPr>
          <a:lstStyle/>
          <a:p>
            <a:pPr lvl="0">
              <a:lnSpc>
                <a:spcPct val="170000"/>
              </a:lnSpc>
            </a:pPr>
            <a:r>
              <a:rPr lang="en-IE" sz="2300" dirty="0" smtClean="0">
                <a:latin typeface="Georgia" pitchFamily="18" charset="0"/>
              </a:rPr>
              <a:t>A </a:t>
            </a:r>
            <a:r>
              <a:rPr lang="en-IE" sz="2300" dirty="0">
                <a:latin typeface="Georgia" pitchFamily="18" charset="0"/>
              </a:rPr>
              <a:t>mission focussed on student and teacher learning and geared towards the total development of the person</a:t>
            </a:r>
          </a:p>
          <a:p>
            <a:pPr lvl="0">
              <a:lnSpc>
                <a:spcPct val="170000"/>
              </a:lnSpc>
            </a:pPr>
            <a:r>
              <a:rPr lang="en-IE" sz="2300" dirty="0">
                <a:latin typeface="Georgia" pitchFamily="18" charset="0"/>
              </a:rPr>
              <a:t>School leadership that values continuity and improvement</a:t>
            </a:r>
          </a:p>
          <a:p>
            <a:pPr lvl="0">
              <a:lnSpc>
                <a:spcPct val="170000"/>
              </a:lnSpc>
            </a:pPr>
            <a:r>
              <a:rPr lang="en-IE" sz="2300" dirty="0">
                <a:latin typeface="Georgia" pitchFamily="18" charset="0"/>
              </a:rPr>
              <a:t>A rich sense of history and purpose</a:t>
            </a:r>
          </a:p>
          <a:p>
            <a:pPr lvl="0">
              <a:lnSpc>
                <a:spcPct val="170000"/>
              </a:lnSpc>
            </a:pPr>
            <a:r>
              <a:rPr lang="en-IE" sz="2300" dirty="0">
                <a:latin typeface="Georgia" pitchFamily="18" charset="0"/>
              </a:rPr>
              <a:t>Core values of collegiality </a:t>
            </a:r>
          </a:p>
          <a:p>
            <a:pPr lvl="0">
              <a:lnSpc>
                <a:spcPct val="170000"/>
              </a:lnSpc>
            </a:pPr>
            <a:r>
              <a:rPr lang="en-IE" sz="2300" dirty="0">
                <a:latin typeface="Georgia" pitchFamily="18" charset="0"/>
              </a:rPr>
              <a:t>A special orientation towards the poor </a:t>
            </a:r>
          </a:p>
          <a:p>
            <a:pPr lvl="0">
              <a:lnSpc>
                <a:spcPct val="170000"/>
              </a:lnSpc>
            </a:pPr>
            <a:r>
              <a:rPr lang="en-IE" sz="2300" dirty="0">
                <a:latin typeface="Georgia" pitchFamily="18" charset="0"/>
              </a:rPr>
              <a:t>Positive beliefs and assumptions about the potential of students and staff to learn and grow</a:t>
            </a:r>
          </a:p>
          <a:p>
            <a:pPr lvl="0">
              <a:lnSpc>
                <a:spcPct val="170000"/>
              </a:lnSpc>
            </a:pPr>
            <a:r>
              <a:rPr lang="en-IE" sz="2300" dirty="0">
                <a:latin typeface="Georgia" pitchFamily="18" charset="0"/>
              </a:rPr>
              <a:t>Rituals and ceremonies that re-enforce core values</a:t>
            </a:r>
          </a:p>
          <a:p>
            <a:pPr lvl="0">
              <a:lnSpc>
                <a:spcPct val="170000"/>
              </a:lnSpc>
            </a:pPr>
            <a:r>
              <a:rPr lang="en-IE" sz="2300" dirty="0">
                <a:latin typeface="Georgia" pitchFamily="18" charset="0"/>
              </a:rPr>
              <a:t>A physical environment that symbolises joy and pride</a:t>
            </a:r>
          </a:p>
          <a:p>
            <a:pPr lvl="0">
              <a:lnSpc>
                <a:spcPct val="170000"/>
              </a:lnSpc>
            </a:pPr>
            <a:r>
              <a:rPr lang="en-IE" sz="2300" dirty="0">
                <a:latin typeface="Georgia" pitchFamily="18" charset="0"/>
              </a:rPr>
              <a:t>A widely shared sense of respect and caring for </a:t>
            </a:r>
            <a:r>
              <a:rPr lang="en-IE" sz="2300" dirty="0" smtClean="0">
                <a:latin typeface="Georgia" pitchFamily="18" charset="0"/>
              </a:rPr>
              <a:t>everyone</a:t>
            </a:r>
            <a:endParaRPr lang="en-IE" sz="2300" dirty="0">
              <a:latin typeface="Georgia" pitchFamily="18" charset="0"/>
            </a:endParaRPr>
          </a:p>
          <a:p>
            <a:pPr>
              <a:lnSpc>
                <a:spcPct val="170000"/>
              </a:lnSpc>
              <a:buNone/>
            </a:pPr>
            <a:r>
              <a:rPr lang="en-IE" sz="2300" dirty="0">
                <a:latin typeface="Georgia" pitchFamily="18" charset="0"/>
              </a:rPr>
              <a:t> </a:t>
            </a:r>
          </a:p>
          <a:p>
            <a:endParaRPr lang="en-IE" dirty="0"/>
          </a:p>
        </p:txBody>
      </p:sp>
      <p:sp>
        <p:nvSpPr>
          <p:cNvPr id="6" name="Rectangle 5"/>
          <p:cNvSpPr/>
          <p:nvPr/>
        </p:nvSpPr>
        <p:spPr>
          <a:xfrm>
            <a:off x="0" y="6758119"/>
            <a:ext cx="9144000" cy="11663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rot="5400000">
            <a:off x="5652000" y="3384000"/>
            <a:ext cx="6876000" cy="108000"/>
          </a:xfrm>
          <a:prstGeom prst="rect">
            <a:avLst/>
          </a:prstGeom>
          <a:solidFill>
            <a:srgbClr val="00A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rot="16200000">
            <a:off x="4463988" y="1687670"/>
            <a:ext cx="216024" cy="9144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 name="Rectangle 5"/>
          <p:cNvSpPr/>
          <p:nvPr/>
        </p:nvSpPr>
        <p:spPr>
          <a:xfrm>
            <a:off x="0" y="6367681"/>
            <a:ext cx="9154633" cy="157663"/>
          </a:xfrm>
          <a:prstGeom prst="rect">
            <a:avLst/>
          </a:prstGeom>
          <a:solidFill>
            <a:srgbClr val="F0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rot="16200000">
            <a:off x="4391980" y="2105980"/>
            <a:ext cx="360040" cy="9144000"/>
          </a:xfrm>
          <a:prstGeom prst="rect">
            <a:avLst/>
          </a:prstGeom>
          <a:solidFill>
            <a:srgbClr val="3EC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 name="Title 1"/>
          <p:cNvSpPr>
            <a:spLocks noGrp="1"/>
          </p:cNvSpPr>
          <p:nvPr>
            <p:ph type="title"/>
          </p:nvPr>
        </p:nvSpPr>
        <p:spPr>
          <a:xfrm>
            <a:off x="529208" y="116632"/>
            <a:ext cx="8075240" cy="850106"/>
          </a:xfrm>
        </p:spPr>
        <p:txBody>
          <a:bodyPr>
            <a:normAutofit/>
          </a:bodyPr>
          <a:lstStyle/>
          <a:p>
            <a:r>
              <a:rPr lang="en-IE" sz="3000" dirty="0" smtClean="0">
                <a:latin typeface="Georgia" pitchFamily="18" charset="0"/>
              </a:rPr>
              <a:t>Translating Philosophy &amp; Ethos into Action</a:t>
            </a:r>
            <a:endParaRPr lang="en-IE" sz="3000" dirty="0">
              <a:latin typeface="Georgia" pitchFamily="18" charset="0"/>
            </a:endParaRPr>
          </a:p>
        </p:txBody>
      </p:sp>
      <p:pic>
        <p:nvPicPr>
          <p:cNvPr id="7170" name="Picture 2"/>
          <p:cNvPicPr>
            <a:picLocks noGrp="1" noChangeAspect="1" noChangeArrowheads="1"/>
          </p:cNvPicPr>
          <p:nvPr>
            <p:ph idx="1"/>
          </p:nvPr>
        </p:nvPicPr>
        <p:blipFill>
          <a:blip r:embed="rId2" cstate="print"/>
          <a:srcRect/>
          <a:stretch>
            <a:fillRect/>
          </a:stretch>
        </p:blipFill>
        <p:spPr bwMode="auto">
          <a:xfrm>
            <a:off x="2574144" y="1124744"/>
            <a:ext cx="4001380" cy="4641602"/>
          </a:xfrm>
          <a:prstGeom prst="rect">
            <a:avLst/>
          </a:prstGeom>
          <a:noFill/>
          <a:ln w="9525">
            <a:solidFill>
              <a:srgbClr val="00A2C8"/>
            </a:solid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00A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p:nvPr>
        </p:nvSpPr>
        <p:spPr>
          <a:xfrm>
            <a:off x="2890416" y="202630"/>
            <a:ext cx="3384376" cy="634082"/>
          </a:xfrm>
        </p:spPr>
        <p:txBody>
          <a:bodyPr>
            <a:normAutofit/>
          </a:bodyPr>
          <a:lstStyle/>
          <a:p>
            <a:r>
              <a:rPr lang="en-IE" sz="3000" dirty="0" smtClean="0">
                <a:solidFill>
                  <a:schemeClr val="bg1"/>
                </a:solidFill>
                <a:latin typeface="Georgia" pitchFamily="18" charset="0"/>
              </a:rPr>
              <a:t>Questionnaire</a:t>
            </a:r>
            <a:endParaRPr lang="en-IE" sz="3000" dirty="0">
              <a:solidFill>
                <a:schemeClr val="bg1"/>
              </a:solidFill>
              <a:latin typeface="Georgia" pitchFamily="18" charset="0"/>
            </a:endParaRPr>
          </a:p>
        </p:txBody>
      </p:sp>
      <p:sp>
        <p:nvSpPr>
          <p:cNvPr id="4" name="Rectangle 3"/>
          <p:cNvSpPr/>
          <p:nvPr/>
        </p:nvSpPr>
        <p:spPr>
          <a:xfrm>
            <a:off x="0" y="0"/>
            <a:ext cx="9144000" cy="116632"/>
          </a:xfrm>
          <a:prstGeom prst="rect">
            <a:avLst/>
          </a:prstGeom>
          <a:solidFill>
            <a:srgbClr val="00A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a:off x="0" y="6758119"/>
            <a:ext cx="9144000" cy="116632"/>
          </a:xfrm>
          <a:prstGeom prst="rect">
            <a:avLst/>
          </a:prstGeom>
          <a:solidFill>
            <a:srgbClr val="00A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a:off x="251520" y="1052736"/>
            <a:ext cx="8712968" cy="5328592"/>
          </a:xfrm>
          <a:prstGeom prst="rect">
            <a:avLst/>
          </a:prstGeom>
          <a:solidFill>
            <a:srgbClr val="F5EED3"/>
          </a:solidFill>
          <a:ln>
            <a:solidFill>
              <a:srgbClr val="F04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rot="5400000">
            <a:off x="5661248" y="3375248"/>
            <a:ext cx="6858000" cy="107504"/>
          </a:xfrm>
          <a:prstGeom prst="rect">
            <a:avLst/>
          </a:prstGeom>
          <a:solidFill>
            <a:srgbClr val="00A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rot="5400000">
            <a:off x="-3375248" y="3375248"/>
            <a:ext cx="6858000" cy="107504"/>
          </a:xfrm>
          <a:prstGeom prst="rect">
            <a:avLst/>
          </a:prstGeom>
          <a:solidFill>
            <a:srgbClr val="00A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Content Placeholder 2"/>
          <p:cNvSpPr>
            <a:spLocks noGrp="1"/>
          </p:cNvSpPr>
          <p:nvPr>
            <p:ph idx="1"/>
          </p:nvPr>
        </p:nvSpPr>
        <p:spPr>
          <a:xfrm>
            <a:off x="287242" y="1196752"/>
            <a:ext cx="8640960" cy="5040560"/>
          </a:xfrm>
        </p:spPr>
        <p:txBody>
          <a:bodyPr>
            <a:noAutofit/>
          </a:bodyPr>
          <a:lstStyle/>
          <a:p>
            <a:pPr lvl="0">
              <a:lnSpc>
                <a:spcPct val="150000"/>
              </a:lnSpc>
              <a:buSzPct val="75000"/>
              <a:buFont typeface="Wingdings" pitchFamily="2" charset="2"/>
              <a:buChar char="v"/>
            </a:pPr>
            <a:r>
              <a:rPr lang="en-IE" sz="1500" dirty="0">
                <a:latin typeface="Georgia" pitchFamily="18" charset="0"/>
              </a:rPr>
              <a:t>What education principles guide the daily life of the school</a:t>
            </a:r>
          </a:p>
          <a:p>
            <a:pPr lvl="0">
              <a:lnSpc>
                <a:spcPct val="150000"/>
              </a:lnSpc>
              <a:buSzPct val="75000"/>
              <a:buFont typeface="Wingdings" pitchFamily="2" charset="2"/>
              <a:buChar char="v"/>
            </a:pPr>
            <a:r>
              <a:rPr lang="en-IE" sz="1500" dirty="0">
                <a:latin typeface="Georgia" pitchFamily="18" charset="0"/>
              </a:rPr>
              <a:t>What religious/moral principles guide the daily life of the school?</a:t>
            </a:r>
          </a:p>
          <a:p>
            <a:pPr lvl="0">
              <a:lnSpc>
                <a:spcPct val="150000"/>
              </a:lnSpc>
              <a:buSzPct val="75000"/>
              <a:buFont typeface="Wingdings" pitchFamily="2" charset="2"/>
              <a:buChar char="v"/>
            </a:pPr>
            <a:r>
              <a:rPr lang="en-IE" sz="1500" dirty="0">
                <a:latin typeface="Georgia" pitchFamily="18" charset="0"/>
              </a:rPr>
              <a:t>Can  you say 3 things of which your school is most proud and say what values are </a:t>
            </a:r>
            <a:r>
              <a:rPr lang="en-IE" sz="1500" dirty="0" smtClean="0">
                <a:latin typeface="Georgia" pitchFamily="18" charset="0"/>
              </a:rPr>
              <a:t>implied </a:t>
            </a:r>
            <a:r>
              <a:rPr lang="en-IE" sz="1500" dirty="0">
                <a:latin typeface="Georgia" pitchFamily="18" charset="0"/>
              </a:rPr>
              <a:t>in them?</a:t>
            </a:r>
          </a:p>
          <a:p>
            <a:pPr lvl="0">
              <a:lnSpc>
                <a:spcPct val="150000"/>
              </a:lnSpc>
              <a:buSzPct val="75000"/>
              <a:buFont typeface="Wingdings" pitchFamily="2" charset="2"/>
              <a:buChar char="v"/>
            </a:pPr>
            <a:r>
              <a:rPr lang="en-IE" sz="1500" dirty="0">
                <a:latin typeface="Georgia" pitchFamily="18" charset="0"/>
              </a:rPr>
              <a:t>What values are implied in the way rooms and spaces are utilised?</a:t>
            </a:r>
          </a:p>
          <a:p>
            <a:pPr lvl="0">
              <a:lnSpc>
                <a:spcPct val="150000"/>
              </a:lnSpc>
              <a:buSzPct val="75000"/>
              <a:buFont typeface="Wingdings" pitchFamily="2" charset="2"/>
              <a:buChar char="v"/>
            </a:pPr>
            <a:r>
              <a:rPr lang="en-IE" sz="1500" dirty="0">
                <a:latin typeface="Georgia" pitchFamily="18" charset="0"/>
              </a:rPr>
              <a:t>Why do you think parents send their </a:t>
            </a:r>
            <a:r>
              <a:rPr lang="en-IE" sz="1500" dirty="0" smtClean="0">
                <a:latin typeface="Georgia" pitchFamily="18" charset="0"/>
              </a:rPr>
              <a:t>sons/daughters </a:t>
            </a:r>
            <a:r>
              <a:rPr lang="en-IE" sz="1500" dirty="0">
                <a:latin typeface="Georgia" pitchFamily="18" charset="0"/>
              </a:rPr>
              <a:t>to this </a:t>
            </a:r>
            <a:r>
              <a:rPr lang="en-IE" sz="1500" dirty="0" smtClean="0">
                <a:latin typeface="Georgia" pitchFamily="18" charset="0"/>
              </a:rPr>
              <a:t>school?</a:t>
            </a:r>
            <a:endParaRPr lang="en-IE" sz="1500" dirty="0">
              <a:latin typeface="Georgia" pitchFamily="18" charset="0"/>
            </a:endParaRPr>
          </a:p>
          <a:p>
            <a:pPr lvl="0">
              <a:lnSpc>
                <a:spcPct val="150000"/>
              </a:lnSpc>
              <a:buSzPct val="75000"/>
              <a:buFont typeface="Wingdings" pitchFamily="2" charset="2"/>
              <a:buChar char="v"/>
            </a:pPr>
            <a:r>
              <a:rPr lang="en-IE" sz="1500" dirty="0">
                <a:latin typeface="Georgia" pitchFamily="18" charset="0"/>
              </a:rPr>
              <a:t>What symbols and signs do you see in the </a:t>
            </a:r>
            <a:r>
              <a:rPr lang="en-IE" sz="1500" dirty="0" smtClean="0">
                <a:latin typeface="Georgia" pitchFamily="18" charset="0"/>
              </a:rPr>
              <a:t>school </a:t>
            </a:r>
            <a:r>
              <a:rPr lang="en-IE" sz="1500" dirty="0">
                <a:latin typeface="Georgia" pitchFamily="18" charset="0"/>
              </a:rPr>
              <a:t>that represents important school values?</a:t>
            </a:r>
          </a:p>
          <a:p>
            <a:pPr lvl="0">
              <a:lnSpc>
                <a:spcPct val="150000"/>
              </a:lnSpc>
              <a:buSzPct val="75000"/>
              <a:buFont typeface="Wingdings" pitchFamily="2" charset="2"/>
              <a:buChar char="v"/>
            </a:pPr>
            <a:r>
              <a:rPr lang="en-IE" sz="1500" dirty="0">
                <a:latin typeface="Georgia" pitchFamily="18" charset="0"/>
              </a:rPr>
              <a:t>What rituals and ceremonies take place in the school that represent important school values?</a:t>
            </a:r>
          </a:p>
          <a:p>
            <a:pPr lvl="0">
              <a:lnSpc>
                <a:spcPct val="150000"/>
              </a:lnSpc>
              <a:buSzPct val="75000"/>
              <a:buFont typeface="Wingdings" pitchFamily="2" charset="2"/>
              <a:buChar char="v"/>
            </a:pPr>
            <a:r>
              <a:rPr lang="en-IE" sz="1500" dirty="0">
                <a:latin typeface="Georgia" pitchFamily="18" charset="0"/>
              </a:rPr>
              <a:t>What traditional practices in the school represent important school </a:t>
            </a:r>
            <a:r>
              <a:rPr lang="en-IE" sz="1500" dirty="0" smtClean="0">
                <a:latin typeface="Georgia" pitchFamily="18" charset="0"/>
              </a:rPr>
              <a:t>values?</a:t>
            </a:r>
            <a:endParaRPr lang="en-IE" sz="1500" dirty="0">
              <a:latin typeface="Georgia" pitchFamily="18" charset="0"/>
            </a:endParaRPr>
          </a:p>
          <a:p>
            <a:pPr lvl="0">
              <a:lnSpc>
                <a:spcPct val="150000"/>
              </a:lnSpc>
              <a:buSzPct val="75000"/>
              <a:buFont typeface="Wingdings" pitchFamily="2" charset="2"/>
              <a:buChar char="v"/>
            </a:pPr>
            <a:r>
              <a:rPr lang="en-IE" sz="1500" dirty="0">
                <a:latin typeface="Georgia" pitchFamily="18" charset="0"/>
              </a:rPr>
              <a:t>From the history and stories you have heard about the school, what values were important in the past that are not present now?</a:t>
            </a:r>
          </a:p>
          <a:p>
            <a:pPr lvl="0">
              <a:lnSpc>
                <a:spcPct val="150000"/>
              </a:lnSpc>
              <a:buSzPct val="75000"/>
              <a:buFont typeface="Wingdings" pitchFamily="2" charset="2"/>
              <a:buChar char="v"/>
            </a:pPr>
            <a:r>
              <a:rPr lang="en-IE" sz="1500" dirty="0">
                <a:latin typeface="Georgia" pitchFamily="18" charset="0"/>
              </a:rPr>
              <a:t>What attitudes/norms of behaviour exist in the school that make it difficult for you to fulfil your </a:t>
            </a:r>
            <a:r>
              <a:rPr lang="en-IE" sz="1500" dirty="0" smtClean="0">
                <a:latin typeface="Georgia" pitchFamily="18" charset="0"/>
              </a:rPr>
              <a:t>professional role</a:t>
            </a:r>
            <a:r>
              <a:rPr lang="en-IE" sz="1500" dirty="0">
                <a:latin typeface="Georgia" pitchFamily="18" charset="0"/>
              </a:rPr>
              <a:t>? (Toxic values</a:t>
            </a:r>
            <a:r>
              <a:rPr lang="en-IE" sz="1500" dirty="0" smtClean="0">
                <a:latin typeface="Georgia" pitchFamily="18" charset="0"/>
              </a:rPr>
              <a:t>)</a:t>
            </a:r>
            <a:endParaRPr lang="en-IE" sz="15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2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p:cNvSpPr/>
          <p:nvPr/>
        </p:nvSpPr>
        <p:spPr>
          <a:xfrm>
            <a:off x="0" y="0"/>
            <a:ext cx="9144000" cy="116632"/>
          </a:xfrm>
          <a:prstGeom prst="rect">
            <a:avLst/>
          </a:prstGeom>
          <a:solidFill>
            <a:srgbClr val="2B87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p:cNvSpPr/>
          <p:nvPr/>
        </p:nvSpPr>
        <p:spPr>
          <a:xfrm>
            <a:off x="0" y="6758119"/>
            <a:ext cx="9144000" cy="116632"/>
          </a:xfrm>
          <a:prstGeom prst="rect">
            <a:avLst/>
          </a:prstGeom>
          <a:solidFill>
            <a:srgbClr val="2B87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Rectangle 7"/>
          <p:cNvSpPr/>
          <p:nvPr/>
        </p:nvSpPr>
        <p:spPr>
          <a:xfrm rot="5400000">
            <a:off x="5661248" y="3375248"/>
            <a:ext cx="6858000" cy="107504"/>
          </a:xfrm>
          <a:prstGeom prst="rect">
            <a:avLst/>
          </a:prstGeom>
          <a:solidFill>
            <a:srgbClr val="2B87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Rectangle 8"/>
          <p:cNvSpPr/>
          <p:nvPr/>
        </p:nvSpPr>
        <p:spPr>
          <a:xfrm rot="5400000">
            <a:off x="-3375248" y="3375248"/>
            <a:ext cx="6858000" cy="107504"/>
          </a:xfrm>
          <a:prstGeom prst="rect">
            <a:avLst/>
          </a:prstGeom>
          <a:solidFill>
            <a:srgbClr val="2B87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Content Placeholder 2"/>
          <p:cNvSpPr>
            <a:spLocks noGrp="1"/>
          </p:cNvSpPr>
          <p:nvPr>
            <p:ph idx="1"/>
          </p:nvPr>
        </p:nvSpPr>
        <p:spPr>
          <a:xfrm>
            <a:off x="264220" y="908720"/>
            <a:ext cx="8640960" cy="5904656"/>
          </a:xfrm>
        </p:spPr>
        <p:txBody>
          <a:bodyPr>
            <a:noAutofit/>
          </a:bodyPr>
          <a:lstStyle/>
          <a:p>
            <a:pPr lvl="0">
              <a:lnSpc>
                <a:spcPct val="150000"/>
              </a:lnSpc>
              <a:buSzPct val="75000"/>
              <a:buFont typeface="Wingdings" pitchFamily="2" charset="2"/>
              <a:buChar char="v"/>
            </a:pPr>
            <a:r>
              <a:rPr lang="en-IE" sz="1500" dirty="0" smtClean="0">
                <a:latin typeface="Georgia" pitchFamily="18" charset="0"/>
              </a:rPr>
              <a:t>What attitudes/norms behaviours exist in the school that make it easy for you to perform your professional role? (Positive Values)</a:t>
            </a:r>
          </a:p>
          <a:p>
            <a:pPr lvl="0">
              <a:lnSpc>
                <a:spcPct val="150000"/>
              </a:lnSpc>
              <a:buSzPct val="75000"/>
              <a:buFont typeface="Wingdings" pitchFamily="2" charset="2"/>
              <a:buChar char="v"/>
            </a:pPr>
            <a:r>
              <a:rPr lang="en-IE" sz="1500" dirty="0" smtClean="0">
                <a:latin typeface="Georgia" pitchFamily="18" charset="0"/>
              </a:rPr>
              <a:t>What are the main beliefs that guide the following areas in your school? School Management; School Organisation; Curriculum Content; Internal Communications system/relationship with parents/etc?</a:t>
            </a:r>
          </a:p>
          <a:p>
            <a:pPr lvl="0">
              <a:lnSpc>
                <a:spcPct val="150000"/>
              </a:lnSpc>
              <a:buSzPct val="75000"/>
              <a:buFont typeface="Wingdings" pitchFamily="2" charset="2"/>
              <a:buChar char="v"/>
            </a:pPr>
            <a:r>
              <a:rPr lang="en-IE" sz="1500" dirty="0" smtClean="0">
                <a:latin typeface="Georgia" pitchFamily="18" charset="0"/>
              </a:rPr>
              <a:t>What are the main beliefs that guide the teaching approach in your school?</a:t>
            </a:r>
          </a:p>
          <a:p>
            <a:pPr lvl="0">
              <a:lnSpc>
                <a:spcPct val="150000"/>
              </a:lnSpc>
              <a:buSzPct val="75000"/>
              <a:buFont typeface="Wingdings" pitchFamily="2" charset="2"/>
              <a:buChar char="v"/>
            </a:pPr>
            <a:r>
              <a:rPr lang="en-IE" sz="1500" dirty="0" smtClean="0">
                <a:latin typeface="Georgia" pitchFamily="18" charset="0"/>
              </a:rPr>
              <a:t>What are the main beliefs that guide the following areas in your school? Pastoral Care System; Discipline</a:t>
            </a:r>
          </a:p>
          <a:p>
            <a:pPr lvl="0">
              <a:lnSpc>
                <a:spcPct val="150000"/>
              </a:lnSpc>
              <a:buSzPct val="75000"/>
              <a:buFont typeface="Wingdings" pitchFamily="2" charset="2"/>
              <a:buChar char="v"/>
            </a:pPr>
            <a:r>
              <a:rPr lang="en-IE" sz="1500" dirty="0" smtClean="0">
                <a:latin typeface="Georgia" pitchFamily="18" charset="0"/>
              </a:rPr>
              <a:t>Could you name 3 things that the school values most in students?</a:t>
            </a:r>
          </a:p>
          <a:p>
            <a:pPr lvl="0">
              <a:lnSpc>
                <a:spcPct val="150000"/>
              </a:lnSpc>
              <a:buSzPct val="75000"/>
              <a:buFont typeface="Wingdings" pitchFamily="2" charset="2"/>
              <a:buChar char="v"/>
            </a:pPr>
            <a:r>
              <a:rPr lang="en-IE" sz="1500" dirty="0" smtClean="0">
                <a:latin typeface="Georgia" pitchFamily="18" charset="0"/>
              </a:rPr>
              <a:t>Could you name 3 things the school values most in teachers?</a:t>
            </a:r>
          </a:p>
          <a:p>
            <a:pPr lvl="0">
              <a:lnSpc>
                <a:spcPct val="150000"/>
              </a:lnSpc>
              <a:buSzPct val="75000"/>
              <a:buFont typeface="Wingdings" pitchFamily="2" charset="2"/>
              <a:buChar char="v"/>
            </a:pPr>
            <a:r>
              <a:rPr lang="en-IE" sz="1500" dirty="0" smtClean="0">
                <a:latin typeface="Georgia" pitchFamily="18" charset="0"/>
              </a:rPr>
              <a:t>What beliefs, assumptions underpin the following sets of relationships?</a:t>
            </a:r>
          </a:p>
          <a:p>
            <a:pPr lvl="0">
              <a:lnSpc>
                <a:spcPct val="150000"/>
              </a:lnSpc>
              <a:buSzPct val="75000"/>
              <a:buFont typeface="Wingdings" pitchFamily="2" charset="2"/>
              <a:buChar char="v"/>
            </a:pPr>
            <a:r>
              <a:rPr lang="en-IE" sz="1500" dirty="0" smtClean="0">
                <a:latin typeface="Georgia" pitchFamily="18" charset="0"/>
              </a:rPr>
              <a:t>Teachers and Teachers; Teachers and Students; Students and Students; Teachers and Parents?</a:t>
            </a:r>
          </a:p>
          <a:p>
            <a:pPr lvl="0">
              <a:lnSpc>
                <a:spcPct val="150000"/>
              </a:lnSpc>
              <a:buSzPct val="75000"/>
              <a:buFont typeface="Wingdings" pitchFamily="2" charset="2"/>
              <a:buChar char="v"/>
            </a:pPr>
            <a:r>
              <a:rPr lang="en-IE" sz="1500" dirty="0" smtClean="0">
                <a:latin typeface="Georgia" pitchFamily="18" charset="0"/>
              </a:rPr>
              <a:t>What are the main beliefs that guide the links with the wider community in your school?</a:t>
            </a:r>
          </a:p>
          <a:p>
            <a:pPr lvl="0">
              <a:lnSpc>
                <a:spcPct val="150000"/>
              </a:lnSpc>
              <a:buSzPct val="75000"/>
              <a:buFont typeface="Wingdings" pitchFamily="2" charset="2"/>
              <a:buChar char="v"/>
            </a:pPr>
            <a:r>
              <a:rPr lang="en-IE" sz="1500" dirty="0" smtClean="0">
                <a:latin typeface="Georgia" pitchFamily="18" charset="0"/>
              </a:rPr>
              <a:t>What value do the State examinations add to your school? </a:t>
            </a:r>
          </a:p>
          <a:p>
            <a:endParaRPr lang="en-IE" sz="1400" dirty="0"/>
          </a:p>
        </p:txBody>
      </p:sp>
      <p:sp>
        <p:nvSpPr>
          <p:cNvPr id="11" name="Title 1"/>
          <p:cNvSpPr>
            <a:spLocks noGrp="1"/>
          </p:cNvSpPr>
          <p:nvPr>
            <p:ph type="title"/>
          </p:nvPr>
        </p:nvSpPr>
        <p:spPr>
          <a:xfrm>
            <a:off x="2890416" y="202630"/>
            <a:ext cx="3384376" cy="634082"/>
          </a:xfrm>
        </p:spPr>
        <p:txBody>
          <a:bodyPr>
            <a:normAutofit/>
          </a:bodyPr>
          <a:lstStyle/>
          <a:p>
            <a:r>
              <a:rPr lang="en-IE" sz="3000" dirty="0" smtClean="0">
                <a:latin typeface="Georgia" pitchFamily="18" charset="0"/>
              </a:rPr>
              <a:t>Questionnaire</a:t>
            </a:r>
            <a:endParaRPr lang="en-IE" sz="3000" dirty="0">
              <a:latin typeface="Georgia"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2666</TotalTime>
  <Words>1471</Words>
  <Application>Microsoft Office PowerPoint</Application>
  <PresentationFormat>On-screen Show (4:3)</PresentationFormat>
  <Paragraphs>200</Paragraphs>
  <Slides>27</Slides>
  <Notes>5</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Releasing The Potential </vt:lpstr>
      <vt:lpstr>PowerPoint Presentation</vt:lpstr>
      <vt:lpstr>PowerPoint Presentation</vt:lpstr>
      <vt:lpstr>Articulating the Mercy Philosophy Of Education</vt:lpstr>
      <vt:lpstr> Creating a Mercy Culture/Ethos in the school </vt:lpstr>
      <vt:lpstr>Characteristics of a positive Mercy school culture</vt:lpstr>
      <vt:lpstr>Translating Philosophy &amp; Ethos into Action</vt:lpstr>
      <vt:lpstr>Questionnaire</vt:lpstr>
      <vt:lpstr>Questionnaire</vt:lpstr>
      <vt:lpstr>  Linking  Mercy School Culture &amp; Ethos  to School Planning &amp; Evaluation </vt:lpstr>
      <vt:lpstr>PowerPoint Presentation</vt:lpstr>
      <vt:lpstr> Exploring our Inner Landscape Intellectual, emotional, spiritual </vt:lpstr>
      <vt:lpstr>Becoming reflective practitioners in the Mercy tradition</vt:lpstr>
      <vt:lpstr>Becoming reflective practitioners in the Mercy tradition</vt:lpstr>
      <vt:lpstr> Mercy Education in the context of the Mercy World </vt:lpstr>
      <vt:lpstr>Mercy World </vt:lpstr>
      <vt:lpstr>Membership of Mercy Global Family</vt:lpstr>
      <vt:lpstr>Goals of MIA Formation in the Charism of Mercy</vt:lpstr>
      <vt:lpstr>PowerPoint Presentation</vt:lpstr>
      <vt:lpstr>PowerPoint Presentation</vt:lpstr>
      <vt:lpstr>Goals of MIA Formation in the Charism of Mercy</vt:lpstr>
      <vt:lpstr>Goals of MIA Outreach to the Poor</vt:lpstr>
      <vt:lpstr>PowerPoint Presentation</vt:lpstr>
      <vt:lpstr>PowerPoint Presentation</vt:lpstr>
      <vt:lpstr>Goals of MIA Communications</vt:lpstr>
      <vt:lpstr>PowerPoint Presentation</vt:lpstr>
      <vt:lpstr>Reflection Questions</vt:lpstr>
    </vt:vector>
  </TitlesOfParts>
  <Company>New Jersey Institute of Technology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Releasing the Potential</dc:title>
  <dc:creator>director</dc:creator>
  <cp:lastModifiedBy>Kitty Guerin</cp:lastModifiedBy>
  <cp:revision>156</cp:revision>
  <dcterms:created xsi:type="dcterms:W3CDTF">2015-06-25T16:42:25Z</dcterms:created>
  <dcterms:modified xsi:type="dcterms:W3CDTF">2015-09-03T06:40:53Z</dcterms:modified>
</cp:coreProperties>
</file>